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heme/theme2.xml" ContentType="application/vnd.openxmlformats-officedocument.them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1.xml" ContentType="application/vnd.openxmlformats-officedocument.presentationml.notesSlide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2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notesSlides/notesSlide3.xml" ContentType="application/vnd.openxmlformats-officedocument.presentationml.notesSlide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notesSlides/notesSlide4.xml" ContentType="application/vnd.openxmlformats-officedocument.presentationml.notesSlide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30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4" r:id="rId28"/>
    <p:sldId id="300" r:id="rId29"/>
    <p:sldId id="285" r:id="rId30"/>
    <p:sldId id="286" r:id="rId31"/>
    <p:sldId id="287" r:id="rId32"/>
    <p:sldId id="288" r:id="rId33"/>
    <p:sldId id="289" r:id="rId34"/>
    <p:sldId id="29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302" r:id="rId44"/>
    <p:sldId id="298" r:id="rId4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92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F12DA-9009-4071-8D7F-92686C7D66E0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00324C-48A4-423A-A7EF-B9C3D4DA1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9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Dnes</a:t>
            </a:r>
            <a:r>
              <a:rPr lang="cs-CZ" baseline="0"/>
              <a:t> již nenalezeno</a:t>
            </a:r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0324C-48A4-423A-A7EF-B9C3D4DA1F9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00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https://www.youtube.com/watch?v=4zpYQJkBQp0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0324C-48A4-423A-A7EF-B9C3D4DA1F9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32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Neví uveden rok v systémové položce,</a:t>
            </a:r>
            <a:r>
              <a:rPr lang="cs-CZ" baseline="0"/>
              <a:t> ale v názvu.</a:t>
            </a:r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0324C-48A4-423A-A7EF-B9C3D4DA1F9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985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Pozor</a:t>
            </a:r>
            <a:r>
              <a:rPr lang="cs-CZ" baseline="0"/>
              <a:t> – pod vyhledávacím formulářem je odkaz: Veřejný rejstřík podle fyzických osob v angažmá</a:t>
            </a:r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0324C-48A4-423A-A7EF-B9C3D4DA1F96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109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F1721E89-48A6-49AD-AD90-00C758D2590F}" type="datetimeFigureOut">
              <a:rPr lang="cs-CZ" smtClean="0"/>
              <a:pPr/>
              <a:t>10.01.2022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ECF607A-5686-49D7-B5A4-67997FBD0A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F1721E89-48A6-49AD-AD90-00C758D2590F}" type="datetimeFigureOut">
              <a:rPr lang="cs-CZ" smtClean="0"/>
              <a:pPr/>
              <a:t>10.01.2022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ECF607A-5686-49D7-B5A4-67997FBD0A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F1721E89-48A6-49AD-AD90-00C758D2590F}" type="datetimeFigureOut">
              <a:rPr lang="cs-CZ" smtClean="0"/>
              <a:pPr/>
              <a:t>10.01.2022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ECF607A-5686-49D7-B5A4-67997FBD0A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F1721E89-48A6-49AD-AD90-00C758D2590F}" type="datetimeFigureOut">
              <a:rPr lang="cs-CZ" smtClean="0"/>
              <a:pPr/>
              <a:t>10.01.2022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ECF607A-5686-49D7-B5A4-67997FBD0A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F1721E89-48A6-49AD-AD90-00C758D2590F}" type="datetimeFigureOut">
              <a:rPr lang="cs-CZ" smtClean="0"/>
              <a:pPr/>
              <a:t>10.01.2022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ECF607A-5686-49D7-B5A4-67997FBD0A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F1721E89-48A6-49AD-AD90-00C758D2590F}" type="datetimeFigureOut">
              <a:rPr lang="cs-CZ" smtClean="0"/>
              <a:pPr/>
              <a:t>10.01.2022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7ECF607A-5686-49D7-B5A4-67997FBD0A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F1721E89-48A6-49AD-AD90-00C758D2590F}" type="datetimeFigureOut">
              <a:rPr lang="cs-CZ" smtClean="0"/>
              <a:pPr/>
              <a:t>10.01.2022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7ECF607A-5686-49D7-B5A4-67997FBD0A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F1721E89-48A6-49AD-AD90-00C758D2590F}" type="datetimeFigureOut">
              <a:rPr lang="cs-CZ" smtClean="0"/>
              <a:pPr/>
              <a:t>10.01.2022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ECF607A-5686-49D7-B5A4-67997FBD0A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F1721E89-48A6-49AD-AD90-00C758D2590F}" type="datetimeFigureOut">
              <a:rPr lang="cs-CZ" smtClean="0"/>
              <a:pPr/>
              <a:t>10.01.2022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ECF607A-5686-49D7-B5A4-67997FBD0A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F1721E89-48A6-49AD-AD90-00C758D2590F}" type="datetimeFigureOut">
              <a:rPr lang="cs-CZ" smtClean="0"/>
              <a:pPr/>
              <a:t>10.01.2022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7ECF607A-5686-49D7-B5A4-67997FBD0A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F1721E89-48A6-49AD-AD90-00C758D2590F}" type="datetimeFigureOut">
              <a:rPr lang="cs-CZ" smtClean="0"/>
              <a:pPr/>
              <a:t>10.01.2022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7ECF607A-5686-49D7-B5A4-67997FBD0A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21E89-48A6-49AD-AD90-00C758D2590F}" type="datetimeFigureOut">
              <a:rPr lang="cs-CZ" smtClean="0"/>
              <a:pPr/>
              <a:t>10.01.2022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F607A-5686-49D7-B5A4-67997FBD0A4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4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9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01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4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04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0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4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11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4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22.xml"/><Relationship Id="rId2" Type="http://schemas.openxmlformats.org/officeDocument/2006/relationships/tags" Target="../tags/tag121.xml"/><Relationship Id="rId1" Type="http://schemas.openxmlformats.org/officeDocument/2006/relationships/tags" Target="../tags/tag120.xml"/><Relationship Id="rId4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25.xml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2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29.xml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4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7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32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3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36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4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39.xml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6" Type="http://schemas.openxmlformats.org/officeDocument/2006/relationships/hyperlink" Target="http://www.psp.cz/eknih/1918ns/ps/stenprot/001schuz/s001001.htm" TargetMode="Externa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4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43.xml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4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46.xml"/><Relationship Id="rId2" Type="http://schemas.openxmlformats.org/officeDocument/2006/relationships/tags" Target="../tags/tag145.xml"/><Relationship Id="rId1" Type="http://schemas.openxmlformats.org/officeDocument/2006/relationships/tags" Target="../tags/tag144.xml"/><Relationship Id="rId6" Type="http://schemas.openxmlformats.org/officeDocument/2006/relationships/hyperlink" Target="http://www.psp.cz/sqw/hp.sqw?k=27" TargetMode="Externa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4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50.xml"/><Relationship Id="rId2" Type="http://schemas.openxmlformats.org/officeDocument/2006/relationships/tags" Target="../tags/tag149.xml"/><Relationship Id="rId1" Type="http://schemas.openxmlformats.org/officeDocument/2006/relationships/tags" Target="../tags/tag148.xml"/><Relationship Id="rId4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53.xml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5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57.xml"/><Relationship Id="rId2" Type="http://schemas.openxmlformats.org/officeDocument/2006/relationships/tags" Target="../tags/tag156.xml"/><Relationship Id="rId1" Type="http://schemas.openxmlformats.org/officeDocument/2006/relationships/tags" Target="../tags/tag155.xml"/><Relationship Id="rId4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60.xml"/><Relationship Id="rId2" Type="http://schemas.openxmlformats.org/officeDocument/2006/relationships/tags" Target="../tags/tag159.xml"/><Relationship Id="rId1" Type="http://schemas.openxmlformats.org/officeDocument/2006/relationships/tags" Target="../tags/tag158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6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64.xml"/><Relationship Id="rId2" Type="http://schemas.openxmlformats.org/officeDocument/2006/relationships/tags" Target="../tags/tag163.xml"/><Relationship Id="rId1" Type="http://schemas.openxmlformats.org/officeDocument/2006/relationships/tags" Target="../tags/tag162.xml"/><Relationship Id="rId4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67.xml"/><Relationship Id="rId2" Type="http://schemas.openxmlformats.org/officeDocument/2006/relationships/tags" Target="../tags/tag166.xml"/><Relationship Id="rId1" Type="http://schemas.openxmlformats.org/officeDocument/2006/relationships/tags" Target="../tags/tag165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6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71.xml"/><Relationship Id="rId2" Type="http://schemas.openxmlformats.org/officeDocument/2006/relationships/tags" Target="../tags/tag170.xml"/><Relationship Id="rId1" Type="http://schemas.openxmlformats.org/officeDocument/2006/relationships/tags" Target="../tags/tag169.xml"/><Relationship Id="rId4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174.xml"/><Relationship Id="rId2" Type="http://schemas.openxmlformats.org/officeDocument/2006/relationships/tags" Target="../tags/tag173.xml"/><Relationship Id="rId1" Type="http://schemas.openxmlformats.org/officeDocument/2006/relationships/tags" Target="../tags/tag172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7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178.xml"/><Relationship Id="rId2" Type="http://schemas.openxmlformats.org/officeDocument/2006/relationships/tags" Target="../tags/tag177.xml"/><Relationship Id="rId1" Type="http://schemas.openxmlformats.org/officeDocument/2006/relationships/tags" Target="../tags/tag176.xml"/><Relationship Id="rId4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181.xml"/><Relationship Id="rId2" Type="http://schemas.openxmlformats.org/officeDocument/2006/relationships/tags" Target="../tags/tag180.xml"/><Relationship Id="rId1" Type="http://schemas.openxmlformats.org/officeDocument/2006/relationships/tags" Target="../tags/tag179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8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185.xml"/><Relationship Id="rId2" Type="http://schemas.openxmlformats.org/officeDocument/2006/relationships/tags" Target="../tags/tag184.xml"/><Relationship Id="rId1" Type="http://schemas.openxmlformats.org/officeDocument/2006/relationships/tags" Target="../tags/tag183.xml"/><Relationship Id="rId4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188.xml"/><Relationship Id="rId2" Type="http://schemas.openxmlformats.org/officeDocument/2006/relationships/tags" Target="../tags/tag187.xml"/><Relationship Id="rId1" Type="http://schemas.openxmlformats.org/officeDocument/2006/relationships/tags" Target="../tags/tag186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89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192.xml"/><Relationship Id="rId2" Type="http://schemas.openxmlformats.org/officeDocument/2006/relationships/tags" Target="../tags/tag191.xml"/><Relationship Id="rId1" Type="http://schemas.openxmlformats.org/officeDocument/2006/relationships/tags" Target="../tags/tag190.xml"/><Relationship Id="rId4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195.xml"/><Relationship Id="rId2" Type="http://schemas.openxmlformats.org/officeDocument/2006/relationships/tags" Target="../tags/tag194.xml"/><Relationship Id="rId1" Type="http://schemas.openxmlformats.org/officeDocument/2006/relationships/tags" Target="../tags/tag193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9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199.xml"/><Relationship Id="rId2" Type="http://schemas.openxmlformats.org/officeDocument/2006/relationships/tags" Target="../tags/tag198.xml"/><Relationship Id="rId1" Type="http://schemas.openxmlformats.org/officeDocument/2006/relationships/tags" Target="../tags/tag197.xml"/><Relationship Id="rId4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7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202.xml"/><Relationship Id="rId2" Type="http://schemas.openxmlformats.org/officeDocument/2006/relationships/tags" Target="../tags/tag201.xml"/><Relationship Id="rId1" Type="http://schemas.openxmlformats.org/officeDocument/2006/relationships/tags" Target="../tags/tag200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20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tags" Target="../tags/tag206.xml"/><Relationship Id="rId2" Type="http://schemas.openxmlformats.org/officeDocument/2006/relationships/tags" Target="../tags/tag205.xml"/><Relationship Id="rId1" Type="http://schemas.openxmlformats.org/officeDocument/2006/relationships/tags" Target="../tags/tag204.xml"/><Relationship Id="rId4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tags" Target="../tags/tag209.xml"/><Relationship Id="rId2" Type="http://schemas.openxmlformats.org/officeDocument/2006/relationships/tags" Target="../tags/tag208.xml"/><Relationship Id="rId1" Type="http://schemas.openxmlformats.org/officeDocument/2006/relationships/tags" Target="../tags/tag207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210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tags" Target="../tags/tag213.xml"/><Relationship Id="rId2" Type="http://schemas.openxmlformats.org/officeDocument/2006/relationships/tags" Target="../tags/tag212.xml"/><Relationship Id="rId1" Type="http://schemas.openxmlformats.org/officeDocument/2006/relationships/tags" Target="../tags/tag211.xml"/><Relationship Id="rId4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tags" Target="../tags/tag216.xml"/><Relationship Id="rId2" Type="http://schemas.openxmlformats.org/officeDocument/2006/relationships/tags" Target="../tags/tag215.xml"/><Relationship Id="rId1" Type="http://schemas.openxmlformats.org/officeDocument/2006/relationships/tags" Target="../tags/tag214.xml"/><Relationship Id="rId4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4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8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4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9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94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4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>
            <p:custDataLst>
              <p:tags r:id="rId2"/>
            </p:custDataLst>
          </p:nvPr>
        </p:nvSpPr>
        <p:spPr>
          <a:xfrm>
            <a:off x="539552" y="3068960"/>
            <a:ext cx="78708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dirty="0"/>
              <a:t>Jakou barvu má parfém Angel?</a:t>
            </a:r>
          </a:p>
        </p:txBody>
      </p:sp>
      <p:sp>
        <p:nvSpPr>
          <p:cNvPr id="4" name="TextovéPole 3"/>
          <p:cNvSpPr txBox="1"/>
          <p:nvPr>
            <p:custDataLst>
              <p:tags r:id="rId3"/>
            </p:custDataLst>
          </p:nvPr>
        </p:nvSpPr>
        <p:spPr>
          <a:xfrm>
            <a:off x="7020272" y="548680"/>
            <a:ext cx="1064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1/21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>
            <p:custDataLst>
              <p:tags r:id="rId2"/>
            </p:custDataLst>
          </p:nvPr>
        </p:nvSpPr>
        <p:spPr>
          <a:xfrm>
            <a:off x="395536" y="1988840"/>
            <a:ext cx="84249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Ve které africké zemi je registrováno nejvíce skautů?</a:t>
            </a:r>
          </a:p>
          <a:p>
            <a:r>
              <a:rPr lang="cs-CZ" sz="4800" dirty="0"/>
              <a:t>A ve které z celého světa?</a:t>
            </a:r>
          </a:p>
        </p:txBody>
      </p:sp>
      <p:sp>
        <p:nvSpPr>
          <p:cNvPr id="4" name="TextovéPole 3"/>
          <p:cNvSpPr txBox="1"/>
          <p:nvPr>
            <p:custDataLst>
              <p:tags r:id="rId3"/>
            </p:custDataLst>
          </p:nvPr>
        </p:nvSpPr>
        <p:spPr>
          <a:xfrm>
            <a:off x="7020272" y="548680"/>
            <a:ext cx="1064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5/21</a:t>
            </a:r>
          </a:p>
        </p:txBody>
      </p:sp>
      <p:sp>
        <p:nvSpPr>
          <p:cNvPr id="5" name="TextovéPole 4"/>
          <p:cNvSpPr txBox="1"/>
          <p:nvPr>
            <p:custDataLst>
              <p:tags r:id="rId4"/>
            </p:custDataLst>
          </p:nvPr>
        </p:nvSpPr>
        <p:spPr>
          <a:xfrm>
            <a:off x="7092280" y="6093296"/>
            <a:ext cx="1677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Keňa, Indonésie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>
            <p:custDataLst>
              <p:tags r:id="rId2"/>
            </p:custDataLst>
          </p:nvPr>
        </p:nvSpPr>
        <p:spPr>
          <a:xfrm>
            <a:off x="395536" y="1988840"/>
            <a:ext cx="84249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Co to je a kde je </a:t>
            </a:r>
            <a:r>
              <a:rPr lang="cs-CZ" sz="4800" dirty="0" err="1"/>
              <a:t>Danfi</a:t>
            </a:r>
            <a:r>
              <a:rPr lang="cs-CZ" sz="4800" dirty="0"/>
              <a:t>?</a:t>
            </a:r>
          </a:p>
          <a:p>
            <a:r>
              <a:rPr lang="cs-CZ" sz="4800" dirty="0"/>
              <a:t>Jaká je přímá vzdálenost mezi </a:t>
            </a:r>
            <a:r>
              <a:rPr lang="cs-CZ" sz="4800" dirty="0" err="1"/>
              <a:t>Danfi</a:t>
            </a:r>
            <a:r>
              <a:rPr lang="cs-CZ" sz="4800" dirty="0"/>
              <a:t> a Prahou?</a:t>
            </a:r>
          </a:p>
        </p:txBody>
      </p:sp>
      <p:sp>
        <p:nvSpPr>
          <p:cNvPr id="4" name="TextovéPole 3"/>
          <p:cNvSpPr txBox="1"/>
          <p:nvPr>
            <p:custDataLst>
              <p:tags r:id="rId3"/>
            </p:custDataLst>
          </p:nvPr>
        </p:nvSpPr>
        <p:spPr>
          <a:xfrm>
            <a:off x="7020272" y="548680"/>
            <a:ext cx="1064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6/21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>
            <p:custDataLst>
              <p:tags r:id="rId2"/>
            </p:custDataLst>
          </p:nvPr>
        </p:nvSpPr>
        <p:spPr>
          <a:xfrm>
            <a:off x="395536" y="1988840"/>
            <a:ext cx="84249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Co to je a kde je </a:t>
            </a:r>
            <a:r>
              <a:rPr lang="cs-CZ" sz="4800" dirty="0" err="1"/>
              <a:t>Danfi</a:t>
            </a:r>
            <a:r>
              <a:rPr lang="cs-CZ" sz="4800" dirty="0"/>
              <a:t>?</a:t>
            </a:r>
          </a:p>
          <a:p>
            <a:r>
              <a:rPr lang="cs-CZ" sz="4800" dirty="0"/>
              <a:t>Jaká je přímá vzdálenost mezi </a:t>
            </a:r>
            <a:r>
              <a:rPr lang="cs-CZ" sz="4800" dirty="0" err="1"/>
              <a:t>Danfi</a:t>
            </a:r>
            <a:r>
              <a:rPr lang="cs-CZ" sz="4800" dirty="0"/>
              <a:t> a Prahou?</a:t>
            </a:r>
          </a:p>
        </p:txBody>
      </p:sp>
      <p:sp>
        <p:nvSpPr>
          <p:cNvPr id="4" name="TextovéPole 3"/>
          <p:cNvSpPr txBox="1"/>
          <p:nvPr>
            <p:custDataLst>
              <p:tags r:id="rId3"/>
            </p:custDataLst>
          </p:nvPr>
        </p:nvSpPr>
        <p:spPr>
          <a:xfrm>
            <a:off x="7020272" y="548680"/>
            <a:ext cx="1064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6/21</a:t>
            </a:r>
          </a:p>
        </p:txBody>
      </p:sp>
      <p:sp>
        <p:nvSpPr>
          <p:cNvPr id="5" name="TextovéPole 4"/>
          <p:cNvSpPr txBox="1"/>
          <p:nvPr>
            <p:custDataLst>
              <p:tags r:id="rId4"/>
            </p:custDataLst>
          </p:nvPr>
        </p:nvSpPr>
        <p:spPr>
          <a:xfrm>
            <a:off x="4427984" y="6021288"/>
            <a:ext cx="4179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vesnice ve státě </a:t>
            </a:r>
            <a:r>
              <a:rPr lang="cs-CZ" dirty="0" err="1"/>
              <a:t>Burkina</a:t>
            </a:r>
            <a:r>
              <a:rPr lang="cs-CZ" dirty="0"/>
              <a:t> </a:t>
            </a:r>
            <a:r>
              <a:rPr lang="cs-CZ" dirty="0" err="1"/>
              <a:t>Faso</a:t>
            </a:r>
            <a:r>
              <a:rPr lang="cs-CZ" dirty="0"/>
              <a:t>, cca 4600 km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>
            <p:custDataLst>
              <p:tags r:id="rId2"/>
            </p:custDataLst>
          </p:nvPr>
        </p:nvSpPr>
        <p:spPr>
          <a:xfrm>
            <a:off x="395536" y="1988840"/>
            <a:ext cx="84249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V jakém lehce pornografickém fantasy filmu hrála Vondráčková?</a:t>
            </a:r>
          </a:p>
        </p:txBody>
      </p:sp>
      <p:sp>
        <p:nvSpPr>
          <p:cNvPr id="4" name="TextovéPole 3"/>
          <p:cNvSpPr txBox="1"/>
          <p:nvPr>
            <p:custDataLst>
              <p:tags r:id="rId3"/>
            </p:custDataLst>
          </p:nvPr>
        </p:nvSpPr>
        <p:spPr>
          <a:xfrm>
            <a:off x="7020272" y="548680"/>
            <a:ext cx="1064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7/21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>
            <p:custDataLst>
              <p:tags r:id="rId2"/>
            </p:custDataLst>
          </p:nvPr>
        </p:nvSpPr>
        <p:spPr>
          <a:xfrm>
            <a:off x="395536" y="1988840"/>
            <a:ext cx="84249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V jakém lehce pornografickém fantasy filmu hrála Vondráčková?</a:t>
            </a:r>
          </a:p>
        </p:txBody>
      </p:sp>
      <p:sp>
        <p:nvSpPr>
          <p:cNvPr id="4" name="TextovéPole 3"/>
          <p:cNvSpPr txBox="1"/>
          <p:nvPr>
            <p:custDataLst>
              <p:tags r:id="rId3"/>
            </p:custDataLst>
          </p:nvPr>
        </p:nvSpPr>
        <p:spPr>
          <a:xfrm>
            <a:off x="7020272" y="548680"/>
            <a:ext cx="1064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7/21</a:t>
            </a:r>
          </a:p>
        </p:txBody>
      </p:sp>
      <p:sp>
        <p:nvSpPr>
          <p:cNvPr id="5" name="TextovéPole 4"/>
          <p:cNvSpPr txBox="1"/>
          <p:nvPr>
            <p:custDataLst>
              <p:tags r:id="rId4"/>
            </p:custDataLst>
          </p:nvPr>
        </p:nvSpPr>
        <p:spPr>
          <a:xfrm>
            <a:off x="4788024" y="5589240"/>
            <a:ext cx="37299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Sins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Realm</a:t>
            </a:r>
            <a:r>
              <a:rPr lang="cs-CZ" dirty="0"/>
              <a:t> neboli</a:t>
            </a:r>
          </a:p>
          <a:p>
            <a:r>
              <a:rPr lang="cs-CZ" dirty="0"/>
              <a:t>Království hříchů neboli</a:t>
            </a:r>
          </a:p>
          <a:p>
            <a:r>
              <a:rPr lang="cs-CZ" dirty="0" err="1"/>
              <a:t>Chained</a:t>
            </a:r>
            <a:r>
              <a:rPr lang="cs-CZ" dirty="0"/>
              <a:t> </a:t>
            </a:r>
            <a:r>
              <a:rPr lang="cs-CZ" dirty="0" err="1"/>
              <a:t>Sinners</a:t>
            </a:r>
            <a:r>
              <a:rPr lang="cs-CZ" dirty="0"/>
              <a:t>: Medieval </a:t>
            </a:r>
            <a:r>
              <a:rPr lang="cs-CZ" dirty="0" err="1"/>
              <a:t>Fleshpots</a:t>
            </a:r>
            <a:endParaRPr lang="cs-CZ" dirty="0"/>
          </a:p>
        </p:txBody>
      </p:sp>
    </p:spTree>
    <p:custDataLst>
      <p:tags r:id="rId1"/>
    </p:custData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>
            <p:custDataLst>
              <p:tags r:id="rId2"/>
            </p:custDataLst>
          </p:nvPr>
        </p:nvSpPr>
        <p:spPr>
          <a:xfrm>
            <a:off x="827584" y="2636912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Jak je arabsky „dobrý den - ahoj“?</a:t>
            </a:r>
          </a:p>
        </p:txBody>
      </p:sp>
      <p:sp>
        <p:nvSpPr>
          <p:cNvPr id="4" name="TextovéPole 3"/>
          <p:cNvSpPr txBox="1"/>
          <p:nvPr>
            <p:custDataLst>
              <p:tags r:id="rId3"/>
            </p:custDataLst>
          </p:nvPr>
        </p:nvSpPr>
        <p:spPr>
          <a:xfrm>
            <a:off x="7020272" y="548680"/>
            <a:ext cx="1064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8/21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>
            <p:custDataLst>
              <p:tags r:id="rId2"/>
            </p:custDataLst>
          </p:nvPr>
        </p:nvSpPr>
        <p:spPr>
          <a:xfrm>
            <a:off x="827584" y="2636912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Jak je arabsky „dobrý den“?</a:t>
            </a:r>
          </a:p>
        </p:txBody>
      </p:sp>
      <p:sp>
        <p:nvSpPr>
          <p:cNvPr id="4" name="TextovéPole 3"/>
          <p:cNvSpPr txBox="1"/>
          <p:nvPr>
            <p:custDataLst>
              <p:tags r:id="rId3"/>
            </p:custDataLst>
          </p:nvPr>
        </p:nvSpPr>
        <p:spPr>
          <a:xfrm>
            <a:off x="7020272" y="548680"/>
            <a:ext cx="1064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8/21</a:t>
            </a:r>
          </a:p>
        </p:txBody>
      </p:sp>
      <p:sp>
        <p:nvSpPr>
          <p:cNvPr id="5" name="TextovéPole 4"/>
          <p:cNvSpPr txBox="1"/>
          <p:nvPr>
            <p:custDataLst>
              <p:tags r:id="rId4"/>
            </p:custDataLst>
          </p:nvPr>
        </p:nvSpPr>
        <p:spPr>
          <a:xfrm>
            <a:off x="5652120" y="5805264"/>
            <a:ext cx="2810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marhaban</a:t>
            </a:r>
            <a:r>
              <a:rPr lang="cs-CZ" dirty="0"/>
              <a:t>, </a:t>
            </a:r>
            <a:r>
              <a:rPr lang="cs-CZ" dirty="0" err="1"/>
              <a:t>marhaba</a:t>
            </a:r>
            <a:r>
              <a:rPr lang="cs-CZ" dirty="0"/>
              <a:t> </a:t>
            </a:r>
            <a:r>
              <a:rPr lang="cs-CZ" dirty="0" err="1"/>
              <a:t>مرحبا</a:t>
            </a:r>
            <a:r>
              <a:rPr lang="cs-CZ" dirty="0"/>
              <a:t> …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>
            <p:custDataLst>
              <p:tags r:id="rId2"/>
            </p:custDataLst>
          </p:nvPr>
        </p:nvSpPr>
        <p:spPr>
          <a:xfrm>
            <a:off x="683568" y="2276872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Najděte obrázky Madagaskaru, které lze používat pro komerční účely.</a:t>
            </a:r>
          </a:p>
        </p:txBody>
      </p:sp>
      <p:sp>
        <p:nvSpPr>
          <p:cNvPr id="4" name="TextovéPole 3"/>
          <p:cNvSpPr txBox="1"/>
          <p:nvPr>
            <p:custDataLst>
              <p:tags r:id="rId3"/>
            </p:custDataLst>
          </p:nvPr>
        </p:nvSpPr>
        <p:spPr>
          <a:xfrm>
            <a:off x="7020272" y="548680"/>
            <a:ext cx="1064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9/21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>
            <p:custDataLst>
              <p:tags r:id="rId2"/>
            </p:custDataLst>
          </p:nvPr>
        </p:nvSpPr>
        <p:spPr>
          <a:xfrm>
            <a:off x="683568" y="2276872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Najděte obrázky Madagaskaru, které lze používat pro komerční účely.</a:t>
            </a:r>
          </a:p>
        </p:txBody>
      </p:sp>
      <p:sp>
        <p:nvSpPr>
          <p:cNvPr id="4" name="TextovéPole 3"/>
          <p:cNvSpPr txBox="1"/>
          <p:nvPr>
            <p:custDataLst>
              <p:tags r:id="rId3"/>
            </p:custDataLst>
          </p:nvPr>
        </p:nvSpPr>
        <p:spPr>
          <a:xfrm>
            <a:off x="7020272" y="548680"/>
            <a:ext cx="1064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9/21</a:t>
            </a:r>
          </a:p>
        </p:txBody>
      </p:sp>
      <p:sp>
        <p:nvSpPr>
          <p:cNvPr id="5" name="TextovéPole 4"/>
          <p:cNvSpPr txBox="1"/>
          <p:nvPr>
            <p:custDataLst>
              <p:tags r:id="rId4"/>
            </p:custDataLst>
          </p:nvPr>
        </p:nvSpPr>
        <p:spPr>
          <a:xfrm>
            <a:off x="6588224" y="5733256"/>
            <a:ext cx="1044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sxc.hu</a:t>
            </a:r>
            <a:r>
              <a:rPr lang="cs-CZ" dirty="0"/>
              <a:t>  …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>
            <p:custDataLst>
              <p:tags r:id="rId2"/>
            </p:custDataLst>
          </p:nvPr>
        </p:nvSpPr>
        <p:spPr>
          <a:xfrm>
            <a:off x="395536" y="1628800"/>
            <a:ext cx="83529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Jak se jmenoval a kdy vyšel první zákon, který ukládal obcím</a:t>
            </a:r>
          </a:p>
          <a:p>
            <a:r>
              <a:rPr lang="cs-CZ" sz="4800" dirty="0"/>
              <a:t>na území Čech povinnost zřizovat útulky pro chudé?</a:t>
            </a:r>
          </a:p>
        </p:txBody>
      </p:sp>
      <p:sp>
        <p:nvSpPr>
          <p:cNvPr id="4" name="TextovéPole 3"/>
          <p:cNvSpPr txBox="1"/>
          <p:nvPr>
            <p:custDataLst>
              <p:tags r:id="rId3"/>
            </p:custDataLst>
          </p:nvPr>
        </p:nvSpPr>
        <p:spPr>
          <a:xfrm>
            <a:off x="7020272" y="548680"/>
            <a:ext cx="1298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10/21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>
            <p:custDataLst>
              <p:tags r:id="rId2"/>
            </p:custDataLst>
          </p:nvPr>
        </p:nvSpPr>
        <p:spPr>
          <a:xfrm>
            <a:off x="539552" y="3068960"/>
            <a:ext cx="78708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dirty="0"/>
              <a:t>Jakou barvu má parfém Angel?</a:t>
            </a:r>
          </a:p>
        </p:txBody>
      </p:sp>
      <p:sp>
        <p:nvSpPr>
          <p:cNvPr id="4" name="TextovéPole 3"/>
          <p:cNvSpPr txBox="1"/>
          <p:nvPr>
            <p:custDataLst>
              <p:tags r:id="rId3"/>
            </p:custDataLst>
          </p:nvPr>
        </p:nvSpPr>
        <p:spPr>
          <a:xfrm>
            <a:off x="7020272" y="548680"/>
            <a:ext cx="1064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1/21</a:t>
            </a:r>
          </a:p>
        </p:txBody>
      </p:sp>
      <p:sp>
        <p:nvSpPr>
          <p:cNvPr id="5" name="TextovéPole 4"/>
          <p:cNvSpPr txBox="1"/>
          <p:nvPr>
            <p:custDataLst>
              <p:tags r:id="rId4"/>
            </p:custDataLst>
          </p:nvPr>
        </p:nvSpPr>
        <p:spPr>
          <a:xfrm>
            <a:off x="7308304" y="6165304"/>
            <a:ext cx="93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modrou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>
            <p:custDataLst>
              <p:tags r:id="rId2"/>
            </p:custDataLst>
          </p:nvPr>
        </p:nvSpPr>
        <p:spPr>
          <a:xfrm>
            <a:off x="395536" y="1628800"/>
            <a:ext cx="83529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Jak se jmenoval a kdy vyšel první zákon, který ukládal obcím</a:t>
            </a:r>
          </a:p>
          <a:p>
            <a:r>
              <a:rPr lang="cs-CZ" sz="4800" dirty="0"/>
              <a:t>na území Čech povinnost zřizovat útulky pro chudé?</a:t>
            </a:r>
          </a:p>
        </p:txBody>
      </p:sp>
      <p:sp>
        <p:nvSpPr>
          <p:cNvPr id="4" name="TextovéPole 3"/>
          <p:cNvSpPr txBox="1"/>
          <p:nvPr>
            <p:custDataLst>
              <p:tags r:id="rId3"/>
            </p:custDataLst>
          </p:nvPr>
        </p:nvSpPr>
        <p:spPr>
          <a:xfrm>
            <a:off x="7020272" y="548680"/>
            <a:ext cx="1298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10/21</a:t>
            </a:r>
          </a:p>
        </p:txBody>
      </p:sp>
      <p:sp>
        <p:nvSpPr>
          <p:cNvPr id="5" name="TextovéPole 4"/>
          <p:cNvSpPr txBox="1"/>
          <p:nvPr>
            <p:custDataLst>
              <p:tags r:id="rId4"/>
            </p:custDataLst>
          </p:nvPr>
        </p:nvSpPr>
        <p:spPr>
          <a:xfrm>
            <a:off x="3203848" y="5949280"/>
            <a:ext cx="5627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Zemský chudinský zákon, č. 59/1868 Sb., ze dne 3.12.1868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>
            <p:custDataLst>
              <p:tags r:id="rId2"/>
            </p:custDataLst>
          </p:nvPr>
        </p:nvSpPr>
        <p:spPr>
          <a:xfrm>
            <a:off x="395536" y="1628800"/>
            <a:ext cx="835292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Kdo promluvil jako první na první schůzi československého národního shromáždění (1918)?</a:t>
            </a:r>
          </a:p>
          <a:p>
            <a:r>
              <a:rPr lang="cs-CZ" sz="2800" dirty="0"/>
              <a:t>Zkuste vyhledat záznam.</a:t>
            </a:r>
          </a:p>
        </p:txBody>
      </p:sp>
      <p:sp>
        <p:nvSpPr>
          <p:cNvPr id="4" name="TextovéPole 3"/>
          <p:cNvSpPr txBox="1"/>
          <p:nvPr>
            <p:custDataLst>
              <p:tags r:id="rId3"/>
            </p:custDataLst>
          </p:nvPr>
        </p:nvSpPr>
        <p:spPr>
          <a:xfrm>
            <a:off x="7020272" y="548680"/>
            <a:ext cx="1298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11/21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>
            <p:custDataLst>
              <p:tags r:id="rId2"/>
            </p:custDataLst>
          </p:nvPr>
        </p:nvSpPr>
        <p:spPr>
          <a:xfrm>
            <a:off x="395536" y="1628800"/>
            <a:ext cx="835292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Kdo promluvil jako první na první schůzi československého národního shromáždění (1918)?</a:t>
            </a:r>
          </a:p>
          <a:p>
            <a:r>
              <a:rPr lang="cs-CZ" sz="2800" dirty="0"/>
              <a:t>Zkuste vyhledat záznam.</a:t>
            </a:r>
          </a:p>
        </p:txBody>
      </p:sp>
      <p:sp>
        <p:nvSpPr>
          <p:cNvPr id="4" name="TextovéPole 3"/>
          <p:cNvSpPr txBox="1"/>
          <p:nvPr>
            <p:custDataLst>
              <p:tags r:id="rId3"/>
            </p:custDataLst>
          </p:nvPr>
        </p:nvSpPr>
        <p:spPr>
          <a:xfrm>
            <a:off x="7020272" y="548680"/>
            <a:ext cx="1298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11/21</a:t>
            </a:r>
          </a:p>
        </p:txBody>
      </p:sp>
      <p:sp>
        <p:nvSpPr>
          <p:cNvPr id="5" name="TextovéPole 4"/>
          <p:cNvSpPr txBox="1"/>
          <p:nvPr>
            <p:custDataLst>
              <p:tags r:id="rId4"/>
            </p:custDataLst>
          </p:nvPr>
        </p:nvSpPr>
        <p:spPr>
          <a:xfrm>
            <a:off x="1835696" y="5805264"/>
            <a:ext cx="6880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Dr. </a:t>
            </a:r>
            <a:r>
              <a:rPr lang="cs-CZ" dirty="0" err="1"/>
              <a:t>Karmář</a:t>
            </a:r>
            <a:endParaRPr lang="cs-CZ" dirty="0"/>
          </a:p>
          <a:p>
            <a:r>
              <a:rPr lang="cs-CZ" u="sng" dirty="0">
                <a:hlinkClick r:id="rId6"/>
              </a:rPr>
              <a:t>http://www.</a:t>
            </a:r>
            <a:r>
              <a:rPr lang="cs-CZ" u="sng" dirty="0" err="1">
                <a:hlinkClick r:id="rId6"/>
              </a:rPr>
              <a:t>psp.cz</a:t>
            </a:r>
            <a:r>
              <a:rPr lang="cs-CZ" u="sng" dirty="0">
                <a:hlinkClick r:id="rId6"/>
              </a:rPr>
              <a:t>/</a:t>
            </a:r>
            <a:r>
              <a:rPr lang="cs-CZ" u="sng" dirty="0" err="1">
                <a:hlinkClick r:id="rId6"/>
              </a:rPr>
              <a:t>eknih</a:t>
            </a:r>
            <a:r>
              <a:rPr lang="cs-CZ" u="sng" dirty="0">
                <a:hlinkClick r:id="rId6"/>
              </a:rPr>
              <a:t>/1918ns/</a:t>
            </a:r>
            <a:r>
              <a:rPr lang="cs-CZ" u="sng" dirty="0" err="1">
                <a:hlinkClick r:id="rId6"/>
              </a:rPr>
              <a:t>ps</a:t>
            </a:r>
            <a:r>
              <a:rPr lang="cs-CZ" u="sng" dirty="0">
                <a:hlinkClick r:id="rId6"/>
              </a:rPr>
              <a:t>/</a:t>
            </a:r>
            <a:r>
              <a:rPr lang="cs-CZ" u="sng" dirty="0" err="1">
                <a:hlinkClick r:id="rId6"/>
              </a:rPr>
              <a:t>stenprot</a:t>
            </a:r>
            <a:r>
              <a:rPr lang="cs-CZ" u="sng" dirty="0">
                <a:hlinkClick r:id="rId6"/>
              </a:rPr>
              <a:t>/001schuz/s001001.htm</a:t>
            </a:r>
            <a:endParaRPr lang="cs-CZ" dirty="0"/>
          </a:p>
        </p:txBody>
      </p:sp>
    </p:spTree>
    <p:custDataLst>
      <p:tags r:id="rId1"/>
    </p:custData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>
            <p:custDataLst>
              <p:tags r:id="rId2"/>
            </p:custDataLst>
          </p:nvPr>
        </p:nvSpPr>
        <p:spPr>
          <a:xfrm>
            <a:off x="755576" y="1988840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Najděte, kde lze sledovat</a:t>
            </a:r>
          </a:p>
          <a:p>
            <a:r>
              <a:rPr lang="cs-CZ" sz="4800" dirty="0"/>
              <a:t>přímý přenos jednání </a:t>
            </a:r>
          </a:p>
          <a:p>
            <a:r>
              <a:rPr lang="cs-CZ" sz="4800" dirty="0"/>
              <a:t>poslanecké sněmovny ČR.</a:t>
            </a:r>
          </a:p>
        </p:txBody>
      </p:sp>
      <p:sp>
        <p:nvSpPr>
          <p:cNvPr id="4" name="TextovéPole 3"/>
          <p:cNvSpPr txBox="1"/>
          <p:nvPr>
            <p:custDataLst>
              <p:tags r:id="rId3"/>
            </p:custDataLst>
          </p:nvPr>
        </p:nvSpPr>
        <p:spPr>
          <a:xfrm>
            <a:off x="7020272" y="548680"/>
            <a:ext cx="1298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12/21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>
            <p:custDataLst>
              <p:tags r:id="rId2"/>
            </p:custDataLst>
          </p:nvPr>
        </p:nvSpPr>
        <p:spPr>
          <a:xfrm>
            <a:off x="755576" y="1988840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Najděte, kde lze sledovat</a:t>
            </a:r>
          </a:p>
          <a:p>
            <a:r>
              <a:rPr lang="cs-CZ" sz="4800" dirty="0"/>
              <a:t>přímý přenos jednání </a:t>
            </a:r>
          </a:p>
          <a:p>
            <a:r>
              <a:rPr lang="cs-CZ" sz="4800" dirty="0"/>
              <a:t>poslanecké sněmovny ČR.</a:t>
            </a:r>
          </a:p>
        </p:txBody>
      </p:sp>
      <p:sp>
        <p:nvSpPr>
          <p:cNvPr id="4" name="TextovéPole 3"/>
          <p:cNvSpPr txBox="1"/>
          <p:nvPr>
            <p:custDataLst>
              <p:tags r:id="rId3"/>
            </p:custDataLst>
          </p:nvPr>
        </p:nvSpPr>
        <p:spPr>
          <a:xfrm>
            <a:off x="7020272" y="548680"/>
            <a:ext cx="1298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12/21</a:t>
            </a:r>
          </a:p>
        </p:txBody>
      </p:sp>
      <p:sp>
        <p:nvSpPr>
          <p:cNvPr id="5" name="TextovéPole 4"/>
          <p:cNvSpPr txBox="1"/>
          <p:nvPr>
            <p:custDataLst>
              <p:tags r:id="rId4"/>
            </p:custDataLst>
          </p:nvPr>
        </p:nvSpPr>
        <p:spPr>
          <a:xfrm>
            <a:off x="4067944" y="6093296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u="sng" dirty="0">
                <a:hlinkClick r:id="rId6"/>
              </a:rPr>
              <a:t>http://www.</a:t>
            </a:r>
            <a:r>
              <a:rPr lang="cs-CZ" u="sng" dirty="0" err="1">
                <a:hlinkClick r:id="rId6"/>
              </a:rPr>
              <a:t>psp.cz</a:t>
            </a:r>
            <a:r>
              <a:rPr lang="cs-CZ" u="sng" dirty="0">
                <a:hlinkClick r:id="rId6"/>
              </a:rPr>
              <a:t>/</a:t>
            </a:r>
            <a:r>
              <a:rPr lang="cs-CZ" u="sng" dirty="0" err="1">
                <a:hlinkClick r:id="rId6"/>
              </a:rPr>
              <a:t>sqw</a:t>
            </a:r>
            <a:r>
              <a:rPr lang="cs-CZ" u="sng" dirty="0">
                <a:hlinkClick r:id="rId6"/>
              </a:rPr>
              <a:t>/</a:t>
            </a:r>
            <a:r>
              <a:rPr lang="cs-CZ" u="sng" dirty="0" err="1">
                <a:hlinkClick r:id="rId6"/>
              </a:rPr>
              <a:t>hp.sqw</a:t>
            </a:r>
            <a:r>
              <a:rPr lang="cs-CZ" u="sng" dirty="0">
                <a:hlinkClick r:id="rId6"/>
              </a:rPr>
              <a:t>?k=27</a:t>
            </a:r>
            <a:r>
              <a:rPr lang="cs-CZ" u="sng" dirty="0"/>
              <a:t> </a:t>
            </a:r>
            <a:r>
              <a:rPr lang="cs-CZ" dirty="0"/>
              <a:t> atd.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>
            <p:custDataLst>
              <p:tags r:id="rId2"/>
            </p:custDataLst>
          </p:nvPr>
        </p:nvSpPr>
        <p:spPr>
          <a:xfrm>
            <a:off x="755576" y="1700808"/>
            <a:ext cx="75608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Najděte stránky, které odkazují na web Krajské vědecké knihovny v Liberci. Která je nejnovější?</a:t>
            </a:r>
          </a:p>
          <a:p>
            <a:endParaRPr lang="cs-CZ" sz="4800" dirty="0"/>
          </a:p>
        </p:txBody>
      </p:sp>
      <p:sp>
        <p:nvSpPr>
          <p:cNvPr id="4" name="TextovéPole 3"/>
          <p:cNvSpPr txBox="1"/>
          <p:nvPr>
            <p:custDataLst>
              <p:tags r:id="rId3"/>
            </p:custDataLst>
          </p:nvPr>
        </p:nvSpPr>
        <p:spPr>
          <a:xfrm>
            <a:off x="7020272" y="548680"/>
            <a:ext cx="1298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13/21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>
            <p:custDataLst>
              <p:tags r:id="rId2"/>
            </p:custDataLst>
          </p:nvPr>
        </p:nvSpPr>
        <p:spPr>
          <a:xfrm>
            <a:off x="755576" y="1700808"/>
            <a:ext cx="75608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Najděte stránky, které odkazují na web Krajské vědecké knihovny v Liberci. Která je nejnovější?</a:t>
            </a:r>
          </a:p>
          <a:p>
            <a:endParaRPr lang="cs-CZ" sz="4800" dirty="0"/>
          </a:p>
        </p:txBody>
      </p:sp>
      <p:sp>
        <p:nvSpPr>
          <p:cNvPr id="4" name="TextovéPole 3"/>
          <p:cNvSpPr txBox="1"/>
          <p:nvPr>
            <p:custDataLst>
              <p:tags r:id="rId3"/>
            </p:custDataLst>
          </p:nvPr>
        </p:nvSpPr>
        <p:spPr>
          <a:xfrm>
            <a:off x="7020272" y="548680"/>
            <a:ext cx="1298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13/21</a:t>
            </a:r>
          </a:p>
        </p:txBody>
      </p:sp>
      <p:sp>
        <p:nvSpPr>
          <p:cNvPr id="6" name="TextovéPole 5"/>
          <p:cNvSpPr txBox="1"/>
          <p:nvPr>
            <p:custDataLst>
              <p:tags r:id="rId4"/>
            </p:custDataLst>
          </p:nvPr>
        </p:nvSpPr>
        <p:spPr>
          <a:xfrm>
            <a:off x="6588224" y="5733256"/>
            <a:ext cx="2085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link: … Už nefunguje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>
            <p:custDataLst>
              <p:tags r:id="rId2"/>
            </p:custDataLst>
          </p:nvPr>
        </p:nvSpPr>
        <p:spPr>
          <a:xfrm>
            <a:off x="1115616" y="2276872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Kolik existuje v Liberci veřejných knihoven?</a:t>
            </a:r>
          </a:p>
          <a:p>
            <a:endParaRPr lang="cs-CZ" sz="4800" dirty="0"/>
          </a:p>
        </p:txBody>
      </p:sp>
      <p:sp>
        <p:nvSpPr>
          <p:cNvPr id="4" name="TextovéPole 3"/>
          <p:cNvSpPr txBox="1"/>
          <p:nvPr>
            <p:custDataLst>
              <p:tags r:id="rId3"/>
            </p:custDataLst>
          </p:nvPr>
        </p:nvSpPr>
        <p:spPr>
          <a:xfrm>
            <a:off x="7020272" y="548680"/>
            <a:ext cx="1298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14/21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>
            <p:custDataLst>
              <p:tags r:id="rId2"/>
            </p:custDataLst>
          </p:nvPr>
        </p:nvSpPr>
        <p:spPr>
          <a:xfrm>
            <a:off x="1115616" y="2276872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Kolik existuje v Liberci veřejných knihoven?</a:t>
            </a:r>
          </a:p>
          <a:p>
            <a:endParaRPr lang="cs-CZ" sz="4800" dirty="0"/>
          </a:p>
        </p:txBody>
      </p:sp>
      <p:sp>
        <p:nvSpPr>
          <p:cNvPr id="4" name="TextovéPole 3"/>
          <p:cNvSpPr txBox="1"/>
          <p:nvPr>
            <p:custDataLst>
              <p:tags r:id="rId3"/>
            </p:custDataLst>
          </p:nvPr>
        </p:nvSpPr>
        <p:spPr>
          <a:xfrm>
            <a:off x="7020272" y="548680"/>
            <a:ext cx="1298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14/21</a:t>
            </a:r>
          </a:p>
        </p:txBody>
      </p:sp>
      <p:sp>
        <p:nvSpPr>
          <p:cNvPr id="6" name="TextovéPole 5"/>
          <p:cNvSpPr txBox="1"/>
          <p:nvPr>
            <p:custDataLst>
              <p:tags r:id="rId4"/>
            </p:custDataLst>
          </p:nvPr>
        </p:nvSpPr>
        <p:spPr>
          <a:xfrm>
            <a:off x="6588224" y="5733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7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>
            <p:custDataLst>
              <p:tags r:id="rId2"/>
            </p:custDataLst>
          </p:nvPr>
        </p:nvSpPr>
        <p:spPr>
          <a:xfrm>
            <a:off x="755576" y="1700808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Jakou nejstarší mapu má</a:t>
            </a:r>
          </a:p>
          <a:p>
            <a:r>
              <a:rPr lang="cs-CZ" sz="4800" dirty="0"/>
              <a:t>ve svém fondu KVKLI? Z kterého pochází roku?</a:t>
            </a:r>
          </a:p>
        </p:txBody>
      </p:sp>
      <p:sp>
        <p:nvSpPr>
          <p:cNvPr id="4" name="TextovéPole 3"/>
          <p:cNvSpPr txBox="1"/>
          <p:nvPr>
            <p:custDataLst>
              <p:tags r:id="rId3"/>
            </p:custDataLst>
          </p:nvPr>
        </p:nvSpPr>
        <p:spPr>
          <a:xfrm>
            <a:off x="7020272" y="548680"/>
            <a:ext cx="1298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15/21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>
            <p:custDataLst>
              <p:tags r:id="rId2"/>
            </p:custDataLst>
          </p:nvPr>
        </p:nvSpPr>
        <p:spPr>
          <a:xfrm>
            <a:off x="395536" y="1628800"/>
            <a:ext cx="8424935" cy="2304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Jaký je název vědecké konference</a:t>
            </a:r>
          </a:p>
          <a:p>
            <a:r>
              <a:rPr lang="cs-CZ" sz="4800" dirty="0"/>
              <a:t>na téma výuky cizích jazyků,</a:t>
            </a:r>
          </a:p>
          <a:p>
            <a:r>
              <a:rPr lang="cs-CZ" sz="4800" dirty="0"/>
              <a:t>kterou pořádá FSE UJEP?</a:t>
            </a:r>
          </a:p>
        </p:txBody>
      </p:sp>
      <p:sp>
        <p:nvSpPr>
          <p:cNvPr id="4" name="TextovéPole 3"/>
          <p:cNvSpPr txBox="1"/>
          <p:nvPr>
            <p:custDataLst>
              <p:tags r:id="rId3"/>
            </p:custDataLst>
          </p:nvPr>
        </p:nvSpPr>
        <p:spPr>
          <a:xfrm>
            <a:off x="7020272" y="548680"/>
            <a:ext cx="1064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2/21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>
            <p:custDataLst>
              <p:tags r:id="rId2"/>
            </p:custDataLst>
          </p:nvPr>
        </p:nvSpPr>
        <p:spPr>
          <a:xfrm>
            <a:off x="755576" y="1700808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Jakou nejstarší mapu má</a:t>
            </a:r>
          </a:p>
          <a:p>
            <a:r>
              <a:rPr lang="cs-CZ" sz="4800" dirty="0"/>
              <a:t>ve svém fondu KVKLI? Z kterého pochází roku?</a:t>
            </a:r>
          </a:p>
        </p:txBody>
      </p:sp>
      <p:sp>
        <p:nvSpPr>
          <p:cNvPr id="4" name="TextovéPole 3"/>
          <p:cNvSpPr txBox="1"/>
          <p:nvPr>
            <p:custDataLst>
              <p:tags r:id="rId3"/>
            </p:custDataLst>
          </p:nvPr>
        </p:nvSpPr>
        <p:spPr>
          <a:xfrm>
            <a:off x="7020272" y="548680"/>
            <a:ext cx="1298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15/21</a:t>
            </a:r>
          </a:p>
        </p:txBody>
      </p:sp>
      <p:sp>
        <p:nvSpPr>
          <p:cNvPr id="6" name="TextovéPole 5"/>
          <p:cNvSpPr txBox="1"/>
          <p:nvPr>
            <p:custDataLst>
              <p:tags r:id="rId4"/>
            </p:custDataLst>
          </p:nvPr>
        </p:nvSpPr>
        <p:spPr>
          <a:xfrm>
            <a:off x="611560" y="5517232"/>
            <a:ext cx="79121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Koenigreich</a:t>
            </a:r>
            <a:r>
              <a:rPr lang="cs-CZ" dirty="0"/>
              <a:t> </a:t>
            </a:r>
            <a:r>
              <a:rPr lang="cs-CZ" dirty="0" err="1"/>
              <a:t>Boehmen</a:t>
            </a:r>
            <a:r>
              <a:rPr lang="cs-CZ" dirty="0"/>
              <a:t> nach den </a:t>
            </a:r>
            <a:r>
              <a:rPr lang="cs-CZ" dirty="0" err="1"/>
              <a:t>neusten</a:t>
            </a:r>
            <a:r>
              <a:rPr lang="cs-CZ" dirty="0"/>
              <a:t> </a:t>
            </a:r>
            <a:r>
              <a:rPr lang="cs-CZ" dirty="0" err="1"/>
              <a:t>astronomischen</a:t>
            </a:r>
            <a:r>
              <a:rPr lang="cs-CZ" dirty="0"/>
              <a:t> </a:t>
            </a:r>
            <a:r>
              <a:rPr lang="cs-CZ" dirty="0" err="1"/>
              <a:t>Orts</a:t>
            </a:r>
            <a:r>
              <a:rPr lang="cs-CZ" dirty="0"/>
              <a:t>-</a:t>
            </a:r>
            <a:r>
              <a:rPr lang="cs-CZ" dirty="0" err="1"/>
              <a:t>Bestimmungen</a:t>
            </a:r>
            <a:r>
              <a:rPr lang="cs-CZ" dirty="0"/>
              <a:t> </a:t>
            </a:r>
          </a:p>
          <a:p>
            <a:r>
              <a:rPr lang="cs-CZ" dirty="0" err="1"/>
              <a:t>mehreren</a:t>
            </a:r>
            <a:r>
              <a:rPr lang="cs-CZ" dirty="0"/>
              <a:t> </a:t>
            </a:r>
            <a:r>
              <a:rPr lang="cs-CZ" dirty="0" err="1"/>
              <a:t>Special</a:t>
            </a:r>
            <a:r>
              <a:rPr lang="cs-CZ" dirty="0"/>
              <a:t>-</a:t>
            </a:r>
            <a:r>
              <a:rPr lang="cs-CZ" dirty="0" err="1"/>
              <a:t>Aufnahmen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andern</a:t>
            </a:r>
            <a:r>
              <a:rPr lang="cs-CZ" dirty="0"/>
              <a:t> </a:t>
            </a:r>
            <a:r>
              <a:rPr lang="cs-CZ" dirty="0" err="1"/>
              <a:t>zuverlässigen</a:t>
            </a:r>
            <a:r>
              <a:rPr lang="cs-CZ" dirty="0"/>
              <a:t> </a:t>
            </a:r>
            <a:r>
              <a:rPr lang="cs-CZ" dirty="0" err="1"/>
              <a:t>Hülfs</a:t>
            </a:r>
            <a:r>
              <a:rPr lang="cs-CZ" dirty="0"/>
              <a:t>-</a:t>
            </a:r>
            <a:r>
              <a:rPr lang="cs-CZ" dirty="0" err="1"/>
              <a:t>Mitteln</a:t>
            </a:r>
            <a:r>
              <a:rPr lang="cs-CZ" dirty="0"/>
              <a:t> </a:t>
            </a:r>
            <a:r>
              <a:rPr lang="cs-CZ" dirty="0" err="1"/>
              <a:t>unter</a:t>
            </a:r>
            <a:r>
              <a:rPr lang="cs-CZ" dirty="0"/>
              <a:t> </a:t>
            </a:r>
          </a:p>
          <a:p>
            <a:r>
              <a:rPr lang="cs-CZ" dirty="0" err="1"/>
              <a:t>Anleitung</a:t>
            </a:r>
            <a:r>
              <a:rPr lang="cs-CZ" dirty="0"/>
              <a:t> </a:t>
            </a:r>
            <a:r>
              <a:rPr lang="cs-CZ" dirty="0" err="1"/>
              <a:t>gezeichnet</a:t>
            </a:r>
            <a:r>
              <a:rPr lang="cs-CZ" dirty="0"/>
              <a:t> </a:t>
            </a:r>
            <a:r>
              <a:rPr lang="cs-CZ" dirty="0" err="1"/>
              <a:t>von</a:t>
            </a:r>
            <a:r>
              <a:rPr lang="cs-CZ" dirty="0"/>
              <a:t> Friedrich </a:t>
            </a:r>
            <a:r>
              <a:rPr lang="cs-CZ" dirty="0" err="1"/>
              <a:t>Schmoll</a:t>
            </a:r>
            <a:r>
              <a:rPr lang="cs-CZ" dirty="0"/>
              <a:t>, 1809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>
            <p:custDataLst>
              <p:tags r:id="rId2"/>
            </p:custDataLst>
          </p:nvPr>
        </p:nvSpPr>
        <p:spPr>
          <a:xfrm>
            <a:off x="467544" y="1628800"/>
            <a:ext cx="82089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Který je nejstarší technický časopis v Severočeském muzeu? Zkuste najít plný text na internetu.</a:t>
            </a:r>
          </a:p>
        </p:txBody>
      </p:sp>
      <p:sp>
        <p:nvSpPr>
          <p:cNvPr id="4" name="TextovéPole 3"/>
          <p:cNvSpPr txBox="1"/>
          <p:nvPr>
            <p:custDataLst>
              <p:tags r:id="rId3"/>
            </p:custDataLst>
          </p:nvPr>
        </p:nvSpPr>
        <p:spPr>
          <a:xfrm>
            <a:off x="7020272" y="548680"/>
            <a:ext cx="1298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16/21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>
            <p:custDataLst>
              <p:tags r:id="rId2"/>
            </p:custDataLst>
          </p:nvPr>
        </p:nvSpPr>
        <p:spPr>
          <a:xfrm>
            <a:off x="467544" y="1628800"/>
            <a:ext cx="82089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Který je nejstarší technický časopis v Severočeském muzeu? Zkuste najít plný text na internetu.</a:t>
            </a:r>
          </a:p>
        </p:txBody>
      </p:sp>
      <p:sp>
        <p:nvSpPr>
          <p:cNvPr id="4" name="TextovéPole 3"/>
          <p:cNvSpPr txBox="1"/>
          <p:nvPr>
            <p:custDataLst>
              <p:tags r:id="rId3"/>
            </p:custDataLst>
          </p:nvPr>
        </p:nvSpPr>
        <p:spPr>
          <a:xfrm>
            <a:off x="7020272" y="548680"/>
            <a:ext cx="1298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16/21</a:t>
            </a:r>
          </a:p>
        </p:txBody>
      </p:sp>
      <p:sp>
        <p:nvSpPr>
          <p:cNvPr id="6" name="TextovéPole 5"/>
          <p:cNvSpPr txBox="1"/>
          <p:nvPr>
            <p:custDataLst>
              <p:tags r:id="rId4"/>
            </p:custDataLst>
          </p:nvPr>
        </p:nvSpPr>
        <p:spPr>
          <a:xfrm>
            <a:off x="611560" y="5517232"/>
            <a:ext cx="2413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Polytechnisches</a:t>
            </a:r>
            <a:r>
              <a:rPr lang="cs-CZ" dirty="0"/>
              <a:t> </a:t>
            </a:r>
            <a:r>
              <a:rPr lang="cs-CZ" dirty="0" err="1"/>
              <a:t>Journal</a:t>
            </a:r>
            <a:endParaRPr lang="cs-CZ" dirty="0"/>
          </a:p>
        </p:txBody>
      </p:sp>
    </p:spTree>
    <p:custDataLst>
      <p:tags r:id="rId1"/>
    </p:custData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>
            <p:custDataLst>
              <p:tags r:id="rId2"/>
            </p:custDataLst>
          </p:nvPr>
        </p:nvSpPr>
        <p:spPr>
          <a:xfrm>
            <a:off x="467544" y="1628800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Najděte nejkratší a nejrychlejší cestu autem z kolejí v </a:t>
            </a:r>
            <a:r>
              <a:rPr lang="cs-CZ" sz="4800" dirty="0" err="1"/>
              <a:t>Harcově</a:t>
            </a:r>
            <a:r>
              <a:rPr lang="cs-CZ" sz="4800" dirty="0"/>
              <a:t> (budova M) na koleje ve </a:t>
            </a:r>
            <a:r>
              <a:rPr lang="cs-CZ" sz="4800" dirty="0" err="1"/>
              <a:t>Vesci</a:t>
            </a:r>
            <a:r>
              <a:rPr lang="cs-CZ" sz="4800" dirty="0"/>
              <a:t>.</a:t>
            </a:r>
          </a:p>
        </p:txBody>
      </p:sp>
      <p:sp>
        <p:nvSpPr>
          <p:cNvPr id="4" name="TextovéPole 3"/>
          <p:cNvSpPr txBox="1"/>
          <p:nvPr>
            <p:custDataLst>
              <p:tags r:id="rId3"/>
            </p:custDataLst>
          </p:nvPr>
        </p:nvSpPr>
        <p:spPr>
          <a:xfrm>
            <a:off x="7020272" y="548680"/>
            <a:ext cx="1298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17/21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>
            <p:custDataLst>
              <p:tags r:id="rId2"/>
            </p:custDataLst>
          </p:nvPr>
        </p:nvSpPr>
        <p:spPr>
          <a:xfrm>
            <a:off x="467544" y="1628800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Najděte nejkratší a nejrychlejší cestu autem z kolejí v </a:t>
            </a:r>
            <a:r>
              <a:rPr lang="cs-CZ" sz="4800" dirty="0" err="1"/>
              <a:t>Harcově</a:t>
            </a:r>
            <a:r>
              <a:rPr lang="cs-CZ" sz="4800" dirty="0"/>
              <a:t> (budova M) na koleje ve </a:t>
            </a:r>
            <a:r>
              <a:rPr lang="cs-CZ" sz="4800" dirty="0" err="1"/>
              <a:t>Vesci</a:t>
            </a:r>
            <a:r>
              <a:rPr lang="cs-CZ" sz="4800" dirty="0"/>
              <a:t>.</a:t>
            </a:r>
          </a:p>
        </p:txBody>
      </p:sp>
      <p:sp>
        <p:nvSpPr>
          <p:cNvPr id="4" name="TextovéPole 3"/>
          <p:cNvSpPr txBox="1"/>
          <p:nvPr>
            <p:custDataLst>
              <p:tags r:id="rId3"/>
            </p:custDataLst>
          </p:nvPr>
        </p:nvSpPr>
        <p:spPr>
          <a:xfrm>
            <a:off x="7020272" y="548680"/>
            <a:ext cx="1298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17/21</a:t>
            </a:r>
          </a:p>
        </p:txBody>
      </p:sp>
      <p:sp>
        <p:nvSpPr>
          <p:cNvPr id="5" name="TextovéPole 4"/>
          <p:cNvSpPr txBox="1"/>
          <p:nvPr>
            <p:custDataLst>
              <p:tags r:id="rId4"/>
            </p:custDataLst>
          </p:nvPr>
        </p:nvSpPr>
        <p:spPr>
          <a:xfrm>
            <a:off x="6588224" y="5733256"/>
            <a:ext cx="2064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maps.google.com</a:t>
            </a:r>
            <a:r>
              <a:rPr lang="cs-CZ" dirty="0"/>
              <a:t> …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>
            <p:custDataLst>
              <p:tags r:id="rId2"/>
            </p:custDataLst>
          </p:nvPr>
        </p:nvSpPr>
        <p:spPr>
          <a:xfrm>
            <a:off x="467544" y="1628800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Na kterých parcelách stojí KVKLI?</a:t>
            </a:r>
          </a:p>
          <a:p>
            <a:r>
              <a:rPr lang="cs-CZ" sz="4800" dirty="0"/>
              <a:t>Komu tyto parcely patří?</a:t>
            </a:r>
          </a:p>
        </p:txBody>
      </p:sp>
      <p:sp>
        <p:nvSpPr>
          <p:cNvPr id="4" name="TextovéPole 3"/>
          <p:cNvSpPr txBox="1"/>
          <p:nvPr>
            <p:custDataLst>
              <p:tags r:id="rId3"/>
            </p:custDataLst>
          </p:nvPr>
        </p:nvSpPr>
        <p:spPr>
          <a:xfrm>
            <a:off x="7020272" y="548680"/>
            <a:ext cx="1298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18/21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>
            <p:custDataLst>
              <p:tags r:id="rId2"/>
            </p:custDataLst>
          </p:nvPr>
        </p:nvSpPr>
        <p:spPr>
          <a:xfrm>
            <a:off x="467544" y="1628800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Na kterých parcelách stojí KVKLI?</a:t>
            </a:r>
          </a:p>
          <a:p>
            <a:r>
              <a:rPr lang="cs-CZ" sz="4800" dirty="0"/>
              <a:t>Komu tyto parcely patří?</a:t>
            </a:r>
          </a:p>
        </p:txBody>
      </p:sp>
      <p:sp>
        <p:nvSpPr>
          <p:cNvPr id="4" name="TextovéPole 3"/>
          <p:cNvSpPr txBox="1"/>
          <p:nvPr>
            <p:custDataLst>
              <p:tags r:id="rId3"/>
            </p:custDataLst>
          </p:nvPr>
        </p:nvSpPr>
        <p:spPr>
          <a:xfrm>
            <a:off x="7020272" y="548680"/>
            <a:ext cx="1298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18/21</a:t>
            </a:r>
          </a:p>
        </p:txBody>
      </p:sp>
      <p:sp>
        <p:nvSpPr>
          <p:cNvPr id="6" name="TextovéPole 5"/>
          <p:cNvSpPr txBox="1"/>
          <p:nvPr>
            <p:custDataLst>
              <p:tags r:id="rId4"/>
            </p:custDataLst>
          </p:nvPr>
        </p:nvSpPr>
        <p:spPr>
          <a:xfrm>
            <a:off x="2699792" y="6021288"/>
            <a:ext cx="5990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528/1, 526/4, 526/6; Libereckému kraji, Židovské obci Liberec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>
            <p:custDataLst>
              <p:tags r:id="rId2"/>
            </p:custDataLst>
          </p:nvPr>
        </p:nvSpPr>
        <p:spPr>
          <a:xfrm>
            <a:off x="179512" y="1916832"/>
            <a:ext cx="85689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Vyhledejte alespoň některé firmy, členem jejichž dozorčí rady či představenstva je bývalý primátor města Liberce.</a:t>
            </a:r>
          </a:p>
        </p:txBody>
      </p:sp>
      <p:sp>
        <p:nvSpPr>
          <p:cNvPr id="4" name="TextovéPole 3"/>
          <p:cNvSpPr txBox="1"/>
          <p:nvPr>
            <p:custDataLst>
              <p:tags r:id="rId3"/>
            </p:custDataLst>
          </p:nvPr>
        </p:nvSpPr>
        <p:spPr>
          <a:xfrm>
            <a:off x="7020272" y="548680"/>
            <a:ext cx="1298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19/21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>
            <p:custDataLst>
              <p:tags r:id="rId2"/>
            </p:custDataLst>
          </p:nvPr>
        </p:nvSpPr>
        <p:spPr>
          <a:xfrm>
            <a:off x="179512" y="1916832"/>
            <a:ext cx="85689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Vyhledejte alespoň některé firmy, členem jejichž dozorčí rady či představenstva je bývalý primátor města Liberce.</a:t>
            </a:r>
          </a:p>
        </p:txBody>
      </p:sp>
      <p:sp>
        <p:nvSpPr>
          <p:cNvPr id="4" name="TextovéPole 3"/>
          <p:cNvSpPr txBox="1"/>
          <p:nvPr>
            <p:custDataLst>
              <p:tags r:id="rId3"/>
            </p:custDataLst>
          </p:nvPr>
        </p:nvSpPr>
        <p:spPr>
          <a:xfrm>
            <a:off x="7020272" y="548680"/>
            <a:ext cx="1298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19/21</a:t>
            </a:r>
          </a:p>
        </p:txBody>
      </p:sp>
      <p:sp>
        <p:nvSpPr>
          <p:cNvPr id="6" name="TextovéPole 5"/>
          <p:cNvSpPr txBox="1"/>
          <p:nvPr>
            <p:custDataLst>
              <p:tags r:id="rId4"/>
            </p:custDataLst>
          </p:nvPr>
        </p:nvSpPr>
        <p:spPr>
          <a:xfrm>
            <a:off x="6156176" y="5877272"/>
            <a:ext cx="1855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/>
              <a:t>Obchodní rejstřík</a:t>
            </a:r>
            <a:endParaRPr lang="cs-CZ" dirty="0"/>
          </a:p>
        </p:txBody>
      </p:sp>
    </p:spTree>
    <p:custDataLst>
      <p:tags r:id="rId1"/>
    </p:custData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>
            <p:custDataLst>
              <p:tags r:id="rId2"/>
            </p:custDataLst>
          </p:nvPr>
        </p:nvSpPr>
        <p:spPr>
          <a:xfrm>
            <a:off x="899592" y="2564904"/>
            <a:ext cx="74168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Kam chodil Kamil Nešetřil</a:t>
            </a:r>
          </a:p>
          <a:p>
            <a:r>
              <a:rPr lang="cs-CZ" sz="4800" dirty="0"/>
              <a:t>na základní školu?</a:t>
            </a:r>
          </a:p>
        </p:txBody>
      </p:sp>
      <p:sp>
        <p:nvSpPr>
          <p:cNvPr id="4" name="TextovéPole 3"/>
          <p:cNvSpPr txBox="1"/>
          <p:nvPr>
            <p:custDataLst>
              <p:tags r:id="rId3"/>
            </p:custDataLst>
          </p:nvPr>
        </p:nvSpPr>
        <p:spPr>
          <a:xfrm>
            <a:off x="7020272" y="548680"/>
            <a:ext cx="1298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20/21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>
            <p:custDataLst>
              <p:tags r:id="rId2"/>
            </p:custDataLst>
          </p:nvPr>
        </p:nvSpPr>
        <p:spPr>
          <a:xfrm>
            <a:off x="395536" y="1628800"/>
            <a:ext cx="8424935" cy="2304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Jaký je název vědecké konference</a:t>
            </a:r>
          </a:p>
          <a:p>
            <a:r>
              <a:rPr lang="cs-CZ" sz="4800" dirty="0"/>
              <a:t>na téma výuky cizích jazyků,</a:t>
            </a:r>
          </a:p>
          <a:p>
            <a:r>
              <a:rPr lang="cs-CZ" sz="4800" dirty="0"/>
              <a:t>kterou pořádá FSE UJEP?</a:t>
            </a:r>
          </a:p>
        </p:txBody>
      </p:sp>
      <p:sp>
        <p:nvSpPr>
          <p:cNvPr id="4" name="TextovéPole 3"/>
          <p:cNvSpPr txBox="1"/>
          <p:nvPr>
            <p:custDataLst>
              <p:tags r:id="rId3"/>
            </p:custDataLst>
          </p:nvPr>
        </p:nvSpPr>
        <p:spPr>
          <a:xfrm>
            <a:off x="7020272" y="548680"/>
            <a:ext cx="1064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2/21</a:t>
            </a:r>
          </a:p>
        </p:txBody>
      </p:sp>
      <p:sp>
        <p:nvSpPr>
          <p:cNvPr id="5" name="TextovéPole 4"/>
          <p:cNvSpPr txBox="1"/>
          <p:nvPr>
            <p:custDataLst>
              <p:tags r:id="rId4"/>
            </p:custDataLst>
          </p:nvPr>
        </p:nvSpPr>
        <p:spPr>
          <a:xfrm>
            <a:off x="3923928" y="5445224"/>
            <a:ext cx="45143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Moderní přístupy k výuce cizích jazyků na VŠ</a:t>
            </a:r>
          </a:p>
          <a:p>
            <a:r>
              <a:rPr lang="cs-CZ" dirty="0"/>
              <a:t>nebo</a:t>
            </a:r>
          </a:p>
          <a:p>
            <a:r>
              <a:rPr lang="cs-CZ" dirty="0"/>
              <a:t> Moderní přístupy ve výuce cizích jazyků na VŠ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>
            <p:custDataLst>
              <p:tags r:id="rId2"/>
            </p:custDataLst>
          </p:nvPr>
        </p:nvSpPr>
        <p:spPr>
          <a:xfrm>
            <a:off x="899592" y="2564904"/>
            <a:ext cx="74168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Kam chodil Kamil Nešetřil</a:t>
            </a:r>
          </a:p>
          <a:p>
            <a:r>
              <a:rPr lang="cs-CZ" sz="4800" dirty="0"/>
              <a:t>na základní školu?</a:t>
            </a:r>
          </a:p>
        </p:txBody>
      </p:sp>
      <p:sp>
        <p:nvSpPr>
          <p:cNvPr id="4" name="TextovéPole 3"/>
          <p:cNvSpPr txBox="1"/>
          <p:nvPr>
            <p:custDataLst>
              <p:tags r:id="rId3"/>
            </p:custDataLst>
          </p:nvPr>
        </p:nvSpPr>
        <p:spPr>
          <a:xfrm>
            <a:off x="7020272" y="548680"/>
            <a:ext cx="1298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20/21</a:t>
            </a:r>
          </a:p>
        </p:txBody>
      </p:sp>
      <p:sp>
        <p:nvSpPr>
          <p:cNvPr id="6" name="TextovéPole 5"/>
          <p:cNvSpPr txBox="1"/>
          <p:nvPr>
            <p:custDataLst>
              <p:tags r:id="rId4"/>
            </p:custDataLst>
          </p:nvPr>
        </p:nvSpPr>
        <p:spPr>
          <a:xfrm>
            <a:off x="6156176" y="5877272"/>
            <a:ext cx="2634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ZŠ </a:t>
            </a:r>
            <a:r>
              <a:rPr lang="cs-CZ" dirty="0" err="1"/>
              <a:t>Brdičkova</a:t>
            </a:r>
            <a:r>
              <a:rPr lang="cs-CZ" dirty="0"/>
              <a:t> 1878 Praha 5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>
            <p:custDataLst>
              <p:tags r:id="rId2"/>
            </p:custDataLst>
          </p:nvPr>
        </p:nvSpPr>
        <p:spPr>
          <a:xfrm>
            <a:off x="899592" y="2564904"/>
            <a:ext cx="74168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Vyhledejte jména mužů, kteří se často vyskytují na obálkách </a:t>
            </a:r>
            <a:r>
              <a:rPr lang="cs-CZ" sz="4800" dirty="0" err="1"/>
              <a:t>Harlekýnek</a:t>
            </a:r>
            <a:r>
              <a:rPr lang="cs-CZ" sz="4800" dirty="0"/>
              <a:t>.</a:t>
            </a:r>
          </a:p>
        </p:txBody>
      </p:sp>
      <p:sp>
        <p:nvSpPr>
          <p:cNvPr id="4" name="TextovéPole 3"/>
          <p:cNvSpPr txBox="1"/>
          <p:nvPr>
            <p:custDataLst>
              <p:tags r:id="rId3"/>
            </p:custDataLst>
          </p:nvPr>
        </p:nvSpPr>
        <p:spPr>
          <a:xfrm>
            <a:off x="7020272" y="548680"/>
            <a:ext cx="1298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21/21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>
            <p:custDataLst>
              <p:tags r:id="rId2"/>
            </p:custDataLst>
          </p:nvPr>
        </p:nvSpPr>
        <p:spPr>
          <a:xfrm>
            <a:off x="899592" y="2564904"/>
            <a:ext cx="74168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Vyhledejte jména mužů, kteří se často vyskytují na obálkách </a:t>
            </a:r>
            <a:r>
              <a:rPr lang="cs-CZ" sz="4800" dirty="0" err="1"/>
              <a:t>Harlekýnek</a:t>
            </a:r>
            <a:r>
              <a:rPr lang="cs-CZ" sz="4800" dirty="0"/>
              <a:t>.</a:t>
            </a:r>
          </a:p>
        </p:txBody>
      </p:sp>
      <p:sp>
        <p:nvSpPr>
          <p:cNvPr id="4" name="TextovéPole 3"/>
          <p:cNvSpPr txBox="1"/>
          <p:nvPr>
            <p:custDataLst>
              <p:tags r:id="rId3"/>
            </p:custDataLst>
          </p:nvPr>
        </p:nvSpPr>
        <p:spPr>
          <a:xfrm>
            <a:off x="7020272" y="548680"/>
            <a:ext cx="1298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21/21</a:t>
            </a:r>
          </a:p>
        </p:txBody>
      </p:sp>
      <p:sp>
        <p:nvSpPr>
          <p:cNvPr id="6" name="TextovéPole 5"/>
          <p:cNvSpPr txBox="1"/>
          <p:nvPr>
            <p:custDataLst>
              <p:tags r:id="rId4"/>
            </p:custDataLst>
          </p:nvPr>
        </p:nvSpPr>
        <p:spPr>
          <a:xfrm>
            <a:off x="3923928" y="6021288"/>
            <a:ext cx="4520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Fabio</a:t>
            </a:r>
            <a:r>
              <a:rPr lang="cs-CZ" dirty="0"/>
              <a:t> (</a:t>
            </a:r>
            <a:r>
              <a:rPr lang="cs-CZ" dirty="0" err="1"/>
              <a:t>Lanzoni</a:t>
            </a:r>
            <a:r>
              <a:rPr lang="cs-CZ" dirty="0"/>
              <a:t>), </a:t>
            </a:r>
            <a:r>
              <a:rPr lang="cs-CZ" dirty="0" err="1"/>
              <a:t>Joe</a:t>
            </a:r>
            <a:r>
              <a:rPr lang="cs-CZ" dirty="0"/>
              <a:t> </a:t>
            </a:r>
            <a:r>
              <a:rPr lang="cs-CZ" dirty="0" err="1"/>
              <a:t>Anselmo</a:t>
            </a:r>
            <a:r>
              <a:rPr lang="cs-CZ" dirty="0"/>
              <a:t>, </a:t>
            </a:r>
            <a:r>
              <a:rPr lang="cs-CZ" dirty="0" err="1"/>
              <a:t>Stephen</a:t>
            </a:r>
            <a:r>
              <a:rPr lang="cs-CZ" dirty="0"/>
              <a:t> </a:t>
            </a:r>
            <a:r>
              <a:rPr lang="cs-CZ" dirty="0" err="1"/>
              <a:t>Colbert</a:t>
            </a:r>
            <a:endParaRPr lang="cs-CZ" dirty="0"/>
          </a:p>
        </p:txBody>
      </p:sp>
    </p:spTree>
    <p:custDataLst>
      <p:tags r:id="rId1"/>
    </p:custData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>
            <p:custDataLst>
              <p:tags r:id="rId2"/>
            </p:custDataLst>
          </p:nvPr>
        </p:nvSpPr>
        <p:spPr>
          <a:xfrm>
            <a:off x="899592" y="2564904"/>
            <a:ext cx="74168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Je nebo není rozdíl mezi barvami bordó a vínová?</a:t>
            </a:r>
          </a:p>
        </p:txBody>
      </p:sp>
      <p:sp>
        <p:nvSpPr>
          <p:cNvPr id="4" name="TextovéPole 3"/>
          <p:cNvSpPr txBox="1"/>
          <p:nvPr>
            <p:custDataLst>
              <p:tags r:id="rId3"/>
            </p:custDataLst>
          </p:nvPr>
        </p:nvSpPr>
        <p:spPr>
          <a:xfrm>
            <a:off x="7020272" y="548680"/>
            <a:ext cx="2079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bonbónek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>
            <p:custDataLst>
              <p:tags r:id="rId2"/>
            </p:custDataLst>
          </p:nvPr>
        </p:nvSpPr>
        <p:spPr>
          <a:xfrm>
            <a:off x="7020272" y="548680"/>
            <a:ext cx="12895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konec</a:t>
            </a:r>
          </a:p>
        </p:txBody>
      </p:sp>
      <p:sp>
        <p:nvSpPr>
          <p:cNvPr id="5" name="TextovéPole 4"/>
          <p:cNvSpPr txBox="1"/>
          <p:nvPr>
            <p:custDataLst>
              <p:tags r:id="rId3"/>
            </p:custDataLst>
          </p:nvPr>
        </p:nvSpPr>
        <p:spPr>
          <a:xfrm>
            <a:off x="1043608" y="1628800"/>
            <a:ext cx="777097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/>
              <a:t>Zpřesňuj</a:t>
            </a:r>
          </a:p>
          <a:p>
            <a:r>
              <a:rPr lang="cs-CZ" sz="4000" dirty="0"/>
              <a:t>Rozšiřuj</a:t>
            </a:r>
          </a:p>
          <a:p>
            <a:r>
              <a:rPr lang="cs-CZ" sz="4000" dirty="0"/>
              <a:t>Hledej jiné termíny</a:t>
            </a:r>
          </a:p>
          <a:p>
            <a:r>
              <a:rPr lang="cs-CZ" sz="4000" dirty="0"/>
              <a:t>Využívej možností databáze</a:t>
            </a:r>
          </a:p>
          <a:p>
            <a:r>
              <a:rPr lang="cs-CZ" sz="4000" dirty="0"/>
              <a:t>Přemýšlej nad všemi zdroji informací</a:t>
            </a:r>
          </a:p>
          <a:p>
            <a:r>
              <a:rPr lang="cs-CZ" sz="4000" dirty="0"/>
              <a:t>Ptej se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>
            <p:custDataLst>
              <p:tags r:id="rId2"/>
            </p:custDataLst>
          </p:nvPr>
        </p:nvSpPr>
        <p:spPr>
          <a:xfrm>
            <a:off x="395536" y="1988840"/>
            <a:ext cx="84249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V jakém filmu a jaká postava zpívá píseň To </a:t>
            </a:r>
            <a:r>
              <a:rPr lang="cs-CZ" sz="4800" dirty="0" err="1"/>
              <a:t>be</a:t>
            </a:r>
            <a:r>
              <a:rPr lang="cs-CZ" sz="4800" dirty="0"/>
              <a:t> </a:t>
            </a:r>
            <a:r>
              <a:rPr lang="cs-CZ" sz="4800" dirty="0" err="1"/>
              <a:t>or</a:t>
            </a:r>
            <a:r>
              <a:rPr lang="cs-CZ" sz="4800" dirty="0"/>
              <a:t> not to </a:t>
            </a:r>
            <a:r>
              <a:rPr lang="cs-CZ" sz="4800" dirty="0" err="1"/>
              <a:t>be</a:t>
            </a:r>
            <a:r>
              <a:rPr lang="cs-CZ" sz="4800" dirty="0"/>
              <a:t>?</a:t>
            </a:r>
          </a:p>
        </p:txBody>
      </p:sp>
      <p:sp>
        <p:nvSpPr>
          <p:cNvPr id="4" name="TextovéPole 3"/>
          <p:cNvSpPr txBox="1"/>
          <p:nvPr>
            <p:custDataLst>
              <p:tags r:id="rId3"/>
            </p:custDataLst>
          </p:nvPr>
        </p:nvSpPr>
        <p:spPr>
          <a:xfrm>
            <a:off x="7020272" y="548680"/>
            <a:ext cx="1064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3/21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>
            <p:custDataLst>
              <p:tags r:id="rId2"/>
            </p:custDataLst>
          </p:nvPr>
        </p:nvSpPr>
        <p:spPr>
          <a:xfrm>
            <a:off x="395536" y="1988840"/>
            <a:ext cx="84249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V jakém filmu a jaká postava zpívá píseň To </a:t>
            </a:r>
            <a:r>
              <a:rPr lang="cs-CZ" sz="4800" dirty="0" err="1"/>
              <a:t>be</a:t>
            </a:r>
            <a:r>
              <a:rPr lang="cs-CZ" sz="4800" dirty="0"/>
              <a:t> </a:t>
            </a:r>
            <a:r>
              <a:rPr lang="cs-CZ" sz="4800" dirty="0" err="1"/>
              <a:t>or</a:t>
            </a:r>
            <a:r>
              <a:rPr lang="cs-CZ" sz="4800" dirty="0"/>
              <a:t> not to </a:t>
            </a:r>
            <a:r>
              <a:rPr lang="cs-CZ" sz="4800" dirty="0" err="1"/>
              <a:t>be</a:t>
            </a:r>
            <a:r>
              <a:rPr lang="cs-CZ" sz="4800" dirty="0"/>
              <a:t>?</a:t>
            </a:r>
          </a:p>
        </p:txBody>
      </p:sp>
      <p:sp>
        <p:nvSpPr>
          <p:cNvPr id="4" name="TextovéPole 3"/>
          <p:cNvSpPr txBox="1"/>
          <p:nvPr>
            <p:custDataLst>
              <p:tags r:id="rId3"/>
            </p:custDataLst>
          </p:nvPr>
        </p:nvSpPr>
        <p:spPr>
          <a:xfrm>
            <a:off x="7020272" y="548680"/>
            <a:ext cx="1064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3/21</a:t>
            </a:r>
          </a:p>
        </p:txBody>
      </p:sp>
      <p:sp>
        <p:nvSpPr>
          <p:cNvPr id="5" name="TextovéPole 4"/>
          <p:cNvSpPr txBox="1"/>
          <p:nvPr>
            <p:custDataLst>
              <p:tags r:id="rId4"/>
            </p:custDataLst>
          </p:nvPr>
        </p:nvSpPr>
        <p:spPr>
          <a:xfrm>
            <a:off x="3059832" y="6021288"/>
            <a:ext cx="5786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film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not to </a:t>
            </a:r>
            <a:r>
              <a:rPr lang="cs-CZ" dirty="0" err="1"/>
              <a:t>be</a:t>
            </a:r>
            <a:r>
              <a:rPr lang="cs-CZ" dirty="0"/>
              <a:t>, 1983, Adolf Hitler (režie Mel </a:t>
            </a:r>
            <a:r>
              <a:rPr lang="cs-CZ" dirty="0" err="1"/>
              <a:t>Brooks</a:t>
            </a:r>
            <a:r>
              <a:rPr lang="cs-CZ" dirty="0"/>
              <a:t>)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>
            <p:custDataLst>
              <p:tags r:id="rId2"/>
            </p:custDataLst>
          </p:nvPr>
        </p:nvSpPr>
        <p:spPr>
          <a:xfrm>
            <a:off x="395536" y="1988840"/>
            <a:ext cx="84249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Kdo byl druhým kosmonautem ve vesmíru?</a:t>
            </a:r>
          </a:p>
        </p:txBody>
      </p:sp>
      <p:sp>
        <p:nvSpPr>
          <p:cNvPr id="4" name="TextovéPole 3"/>
          <p:cNvSpPr txBox="1"/>
          <p:nvPr>
            <p:custDataLst>
              <p:tags r:id="rId3"/>
            </p:custDataLst>
          </p:nvPr>
        </p:nvSpPr>
        <p:spPr>
          <a:xfrm>
            <a:off x="7020272" y="548680"/>
            <a:ext cx="1064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4/21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>
            <p:custDataLst>
              <p:tags r:id="rId2"/>
            </p:custDataLst>
          </p:nvPr>
        </p:nvSpPr>
        <p:spPr>
          <a:xfrm>
            <a:off x="395536" y="1988840"/>
            <a:ext cx="84249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Kdo byl druhým kosmonautem ve vesmíru?</a:t>
            </a:r>
          </a:p>
        </p:txBody>
      </p:sp>
      <p:sp>
        <p:nvSpPr>
          <p:cNvPr id="4" name="TextovéPole 3"/>
          <p:cNvSpPr txBox="1"/>
          <p:nvPr>
            <p:custDataLst>
              <p:tags r:id="rId3"/>
            </p:custDataLst>
          </p:nvPr>
        </p:nvSpPr>
        <p:spPr>
          <a:xfrm>
            <a:off x="7020272" y="548680"/>
            <a:ext cx="1064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4/21</a:t>
            </a:r>
          </a:p>
        </p:txBody>
      </p:sp>
      <p:sp>
        <p:nvSpPr>
          <p:cNvPr id="5" name="TextovéPole 4"/>
          <p:cNvSpPr txBox="1"/>
          <p:nvPr>
            <p:custDataLst>
              <p:tags r:id="rId4"/>
            </p:custDataLst>
          </p:nvPr>
        </p:nvSpPr>
        <p:spPr>
          <a:xfrm>
            <a:off x="7092280" y="6093296"/>
            <a:ext cx="1513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German</a:t>
            </a:r>
            <a:r>
              <a:rPr lang="cs-CZ" dirty="0"/>
              <a:t> </a:t>
            </a:r>
            <a:r>
              <a:rPr lang="cs-CZ" dirty="0" err="1"/>
              <a:t>Titov</a:t>
            </a:r>
            <a:r>
              <a:rPr lang="cs-CZ" dirty="0"/>
              <a:t> 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>
            <p:custDataLst>
              <p:tags r:id="rId2"/>
            </p:custDataLst>
          </p:nvPr>
        </p:nvSpPr>
        <p:spPr>
          <a:xfrm>
            <a:off x="395536" y="1988840"/>
            <a:ext cx="84249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/>
              <a:t>Ve které africké zemi je registrováno nejvíce skautů?</a:t>
            </a:r>
          </a:p>
          <a:p>
            <a:r>
              <a:rPr lang="cs-CZ" sz="4800" dirty="0"/>
              <a:t>A ve které z celého světa?</a:t>
            </a:r>
          </a:p>
        </p:txBody>
      </p:sp>
      <p:sp>
        <p:nvSpPr>
          <p:cNvPr id="4" name="TextovéPole 3"/>
          <p:cNvSpPr txBox="1"/>
          <p:nvPr>
            <p:custDataLst>
              <p:tags r:id="rId3"/>
            </p:custDataLst>
          </p:nvPr>
        </p:nvSpPr>
        <p:spPr>
          <a:xfrm>
            <a:off x="7020272" y="548680"/>
            <a:ext cx="1064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5/21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tuX5WZbPJxQS8Xi0wqPsJ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0aXkRtC3JKDpgea7etUR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atE95BhWqPFAU7biN9dwy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K5oL4IV25GjBiMkhmHRl2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71O7v9EgHY8istt9gz2b0i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5KLNo7PkP4krIyLkxz0oJ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hiOpXwNwFcG6ZDZgkOdKR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hR3Mw2ailEV6tsZY9jxip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xMHFQFOnbEKgi6EcHwbalV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LCz7kgecaZ731XlbZLmmR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bSawhmEUdyO95rcoHT48u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2ZxPv6BMXkmOu1qPiZrkNu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n8ZWaevCng6NPgO7Agh1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Zqq1CYjLW3gJrHXOZSxf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eSRUZB3shIxfSJ5fJGBrB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Tl0vrTTbAearby9IZIH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bamu3RwZQWCJH719IMoHq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cbOdIJ9RDjWtZvTu9az57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4qxx50HTJ7Zl9OGdb92JA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tCDMRdcI08yrmE8CxUrkv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vHyDPvyxUFpT7oGaE8aKA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uDm4OWZp3oIeVPYrbckcd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WgHix0vUzPgGdVhKHByvC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gCwbAgClRG1hMPlVjny7m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SShIIhQJyoM7gHKRg0iN7V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aSsQbcWXpoBbG5nvpYT8O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YeC3arvJDHGV5PPGPjYBp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tbgKm05etg5pBKl48VlZsK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52ebnbbACuciUdd81vsGK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uK0xGI9zacs69AOY3kx34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JMUCtGit8J7bxtbPusr3k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Lj6XoKgU8xoWo6sXUPDkUw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PN4Dj3r88HPi1dC4fshG4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YX2lMeP4C1SKW7yQne10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jspTj6TDAcoURmpYEeZ2o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2R50wcRmr8tIqWEpClYz7y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lfsYcqdZLDV6O6AYgcj34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phgvvp42F38yCMSO1oRDf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OQirfpYOGwlxPbHGUNUJY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0ElfCb1vl8PehfRne32L5f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XgtN5rbVcrzbsqd49E4Qn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c4XH7lt4IvgXS2XrkwDLk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tFGwjvdillouQrFgAGlVM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YEIhtQDfE7ul3oQnkQr8J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Uuyb6HkycBhj6iZQRCqsR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MxtZMEXTse6Tj3MGXwse5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twYyBWcNkcaUKeJiKVU6V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SbEpyf6UwmsLaFz5Swi3Mu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3KixotYOHgcL11cx6nlog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8byL7zSuxKdAteg3yIPvu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NppHXtmq9s8MuRTWYbrO2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IYcH5dPxLwCXB6ZDmoWdI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xryYg2ODzLBesAyptFF0Z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YvDa4VlqzgbhqL97WMI7W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14h0HuNPDJyokRZ8x8q9Vi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mmDp4WVgyHsQt2k5YTh9b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SSXZvkJj7jYSGRqkkeGHK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2b9MgmISiRK78gxFQpviI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i2S4eYzkRlGNLk8HfZzBwJ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Ozi6MQOOQNF1krfiGyyFp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5lU4yi2SESCymzu9zR3t1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r6V5qyIWK25euWcHivMY9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Ao90UNq30E6JMe7DgPfjSd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pL4FNwZGCVz8TN9tSu9H8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t85xXSzyH2OFHa0KKbX3q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Hx5F0QSrAkLzstUd4LTNk1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El2pyODhOrEQiWzgz773d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NY2mcXhtzakYFA1N8C986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ke6Zs7JXK48juKuyjKUp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1QR4buCQWmW71OjzmvyRG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H1xTzCIJldQmGCUeNAay4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HYsPL1Nm9NiXdf7oWelU8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nmIGfKooRnGs9SClJB2Ad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XdMEJ2Kup4TGP376ggIQZy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P3B3sYzjvLqVB564M3XKW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hK5eLAuKSyyfwF5bhqPxR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1ehwfEPZCscTLQXdcYOLT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I5MhjPXjDLXV4k6VSGYQNM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VqnUgDbdxo3I4ZW97L2EJ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mmzrZALwVo4nJRWflQVSW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3CTed4eQI509RVXOFed5x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t0MQ6HjTPdMpvHRsJVw6q7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Pn76hXDYQ0VgiWxLnHi5G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nzZ0hxbGFQyfNv67MgcJf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eBC1gTQwMs7R0y6gF5N9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JUZN0lo2R8KWCMusJgZKVJ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H391EgU2SWJoknogghQ93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8Vvy0wA7W5D8UzRffABKz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9FOp4qW3kHlmhSRiHYvNlD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yIcPix53xB403CZiHEhmC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8CdIRpPwjc1AUdv5fnrLZ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KctOo11fxjxXNTliEbhpM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7kFEJakdiObuR1f30Ov3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54Ygbf7GbZLkZAgY5NO2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3WqCKXJgtARi589KhRUk1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Mi1k2BatUINpgId7pnu1k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AgvBBqz0e8nv0fjZsGS4A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DzW6TfxE9jGka7AqU76ZG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uFSrw9rxPZobFsnWIUWfz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IWy6wZsmVkUu4gesIndBt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UXw1QZvo6s37SEIrkE7uQ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ah7wj6HxHxPBYPzmFLG6r3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VYs82Ypb2qA0XVSqCr4t4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gao7Hfcz2X010zDoWuXKi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fjJhhvpVJsW5du46tiHqP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U3iiziKLx0CRHhKUg9Ztn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0WUjNeuAvkLMgkOoGTOhq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p8SlD1dNKO7h2mogvwgWu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ogup606otc6FRdAPq1hC6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6V1p6Rt5F5c0wLqrAsmIz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EZhs0qoi1tu72XkeVlkF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9HkBx1N4eioxiVJ7tnif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E3Wj9P4nmnbBOfihG6y9v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92JlRBEcNKCLAVsMSppOlY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42PCP3VNzMH9g27DR2Gm3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vpJs7mx1nUNCUfCoAlmeT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pTHi6huhYMYlwqSmWzgyo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JZxDQwESG8dzfeK3eosbFs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lD7S1ssl0PPNZPLPffx6V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EyJcvdpNYljCx3aeg1PDM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tUgi72xBSNKaiKNdK7yV3u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wJq3B6j01iSkZy8PWfWdR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tnhIE1Zvhhev2ZLsCitXk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XWJkzfkDe86ris5wQGjI6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Jd3C5q4zHyg1f3LSsi1v1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eoxmhZJuuHictaWp3RL9k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wJq3B6j01iSkZy8PWfWdR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tnhIE1Zvhhev2ZLsCitXk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0Fe2Ob0m9ihvDmypCk5gq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5tv93uCEJU9sD4F2VyqHA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e0KIHJQbVOZ97z6WnAX2P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VhQt82X1WHX260AOfP3I8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vmWQc9fSPMvi0su56hGdc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ugm5W1quFnwSLuxiQNL4S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wNZ8k9IL2VQ6RFu7derk6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L7GZyOqSr8wjJy5OHgM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1FCRNJAxCx4p2RskBUl9u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AxWW1pxbycMa51mG1HhUv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fkwdlmESyb6j44VQHb0qZ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zmmq3MmnIvBOkfKkr91Fj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CRLrYUSESAcBiBqN3axGD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4MWhLaZ5T5ZnHErUoKZUj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6sMjqT8PTjd2MZuG9IFM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CVULm8MMGJhyGtvrJ5W4b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9FSsqIBgfwPYPQpFx036C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Kdi1aHZAPBVXMfSTI4bqu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IHDF24xW153EUEapxThF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3S4aMEiZVb0YuBnvFV2T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T7kdIiwh9O5uEKBRhSE29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V9z12elCMDcZWQyVZsD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tBFnhoWrau4I8Xf6Y1IQA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TZWCUNDafyG2so49gt3Nc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RrLE1IWEzwPt2aCp8qIsx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wXtruMIZzfYB8vRfMUdAY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dZmTxRkD5KKMVOaAeaWA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ur17yTENeX6lKt5AeQEWa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Qmz34bG3EodDvVSqjrYhv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Fz3GuDV5WZpfAFxuOs6bj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76Y9IOxcYSI3GZZnG27yr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dfkcSODwaktXsWIlV7yK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wwZxvqL34KgTTIPvVIyrH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VuBtm9W8dU81TKLFuXrg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AJx2Fl7Z0HcGINdlidK6f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Gz30vpcPbzP8Wf0tLpW4K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GdZ1izpkHA8R2YYFPINaw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QARXlPskabY7SQ0u6CqQS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Z5c1v5zehz23no9leASm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SV68EkBaKFJBBLKjkmLWT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4OtBlLnPYwP1chVmqeC6P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jLNoAVgwBt4uQhF3ZPNUH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LzzsnXVwjMyHuHOWaszsV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XIqEGnfMjVG6ZdO7xiA5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JB7M5kb0XsXAFaLO1Nv2h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V9NYf2FklfhqCQ2Jgxhxs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0nHA83UgRQcFNhRI8c7Yz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OzBY5O12NCPh9phEUBq4n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W3KSyp4pt3zz7Z9X5eP2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iTJtRI1N9xo00foV51EkCz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e52BYbfuq5i7ISLfbjZiO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Ylmfr0VoPosK30TVEpqUy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mXJjbyy82H6TGZXy2XI5hw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VN4eocrna7X57HeIKez1f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EXOKmgFASUAPqybdCIWrd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z64ulixKpjyPKZlz3BXcX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NYTcGVEblwS096pEQbIA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9XdUF0bbBi2JxMJyxte0vG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vhgGxwCQ5NHjaQQ9zJVHz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Wqp4OXRLJD6KsCVZn8yur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6zoYwZGBxhQOL6gTyWQ6O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iPWyOGBYExtskQhtIFZk3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cpnddzmN84BR7z8f9a9LY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g0h5IUqTv70eDwbAt2BRo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RXsbOuqfQh0s26lg1EcVGu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QsJIkswObi6C9mW8Rrmfz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4i4AUGVDLjOA11IAZTtd2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QTVB4yH696bRaOm0AYnHV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rHXYrhAG3EA5eBWNIvgmH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71nOEkbav9OlBPMInX648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qhc7MQRoRSy8LTegUnVZB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2OcwdRApARA8A5Cwxkj6h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lJZUCxhEa7mwLdQ28Fadm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Mt4St73J88noenUgDZOsi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xDj8DnPBGuK62IsknslRJ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RWSKkeWHEkNqSCermX8M0p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KbRfChHjiPE5WqzluGTws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2QqMssJT54cT2MqKoQPLx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D7lbNiCm6qX6T7hoLxUnc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sWM1L2YFXcYRyKUqtoGVI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S5bARs7GwNstM7aiilWvM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7Pxr35VmC5GIEooMxAoqs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72zxuk3wGgcfOXujYSKBz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z5SBBALH1rlsY0F9E4exDg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bQ5v1HQ6xiKlHvSwAAi6p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vpArheBvGRbeRJrZilFAJ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usfZqri9ittLlGVApCu2B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Dp8skcFQq3UbiZiYfRlZvm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878</Words>
  <Application>Microsoft Office PowerPoint</Application>
  <PresentationFormat>Předvádění na obrazovce (4:3)</PresentationFormat>
  <Paragraphs>151</Paragraphs>
  <Slides>44</Slides>
  <Notes>4</Notes>
  <HiddenSlides>4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7" baseType="lpstr">
      <vt:lpstr>Arial</vt:lpstr>
      <vt:lpstr>Calibri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UKN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ŘEŠERŠE</dc:title>
  <dc:creator>Technická univerzita v Liberci</dc:creator>
  <cp:lastModifiedBy>Kamil Nešetřil</cp:lastModifiedBy>
  <cp:revision>27</cp:revision>
  <dcterms:created xsi:type="dcterms:W3CDTF">2011-04-14T10:20:45Z</dcterms:created>
  <dcterms:modified xsi:type="dcterms:W3CDTF">2022-01-10T09:31:06Z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false</vt:lpwstr>
  </property>
  <property fmtid="{D5CDD505-2E9C-101B-9397-08002B2CF9AE}" pid="3" name="Google.Documents.DocumentId">
    <vt:lpwstr>1aRxerNS1KhZNMu_UzmYwIbT9UWEj58GyNvRK3f5vO3E</vt:lpwstr>
  </property>
  <property fmtid="{D5CDD505-2E9C-101B-9397-08002B2CF9AE}" pid="4" name="Google.Documents.RevisionId">
    <vt:lpwstr>09833908781892490791</vt:lpwstr>
  </property>
  <property fmtid="{D5CDD505-2E9C-101B-9397-08002B2CF9AE}" pid="5" name="Google.Documents.PreviousRevisionId">
    <vt:lpwstr>00496403979936177581</vt:lpwstr>
  </property>
  <property fmtid="{D5CDD505-2E9C-101B-9397-08002B2CF9AE}" pid="6" name="Google.Documents.PluginVersion">
    <vt:lpwstr>2.0.2662.553</vt:lpwstr>
  </property>
  <property fmtid="{D5CDD505-2E9C-101B-9397-08002B2CF9AE}" pid="7" name="Google.Documents.MergeIncapabilityFlags">
    <vt:i4>0</vt:i4>
  </property>
</Properties>
</file>